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85" r:id="rId3"/>
  </p:sldMasterIdLst>
  <p:notesMasterIdLst>
    <p:notesMasterId r:id="rId48"/>
  </p:notesMasterIdLst>
  <p:sldIdLst>
    <p:sldId id="2637" r:id="rId4"/>
    <p:sldId id="2548" r:id="rId5"/>
    <p:sldId id="2639" r:id="rId6"/>
    <p:sldId id="2638" r:id="rId7"/>
    <p:sldId id="2626" r:id="rId8"/>
    <p:sldId id="2640" r:id="rId9"/>
    <p:sldId id="2641" r:id="rId10"/>
    <p:sldId id="2642" r:id="rId11"/>
    <p:sldId id="2643" r:id="rId12"/>
    <p:sldId id="2644" r:id="rId13"/>
    <p:sldId id="2645" r:id="rId14"/>
    <p:sldId id="2646" r:id="rId15"/>
    <p:sldId id="2647" r:id="rId16"/>
    <p:sldId id="2610" r:id="rId17"/>
    <p:sldId id="2611" r:id="rId18"/>
    <p:sldId id="2587" r:id="rId19"/>
    <p:sldId id="2588" r:id="rId20"/>
    <p:sldId id="2589" r:id="rId21"/>
    <p:sldId id="2590" r:id="rId22"/>
    <p:sldId id="2591" r:id="rId23"/>
    <p:sldId id="2593" r:id="rId24"/>
    <p:sldId id="2594" r:id="rId25"/>
    <p:sldId id="2595" r:id="rId26"/>
    <p:sldId id="2596" r:id="rId27"/>
    <p:sldId id="2597" r:id="rId28"/>
    <p:sldId id="2598" r:id="rId29"/>
    <p:sldId id="2599" r:id="rId30"/>
    <p:sldId id="2600" r:id="rId31"/>
    <p:sldId id="2601" r:id="rId32"/>
    <p:sldId id="2602" r:id="rId33"/>
    <p:sldId id="2603" r:id="rId34"/>
    <p:sldId id="2604" r:id="rId35"/>
    <p:sldId id="2605" r:id="rId36"/>
    <p:sldId id="2606" r:id="rId37"/>
    <p:sldId id="2607" r:id="rId38"/>
    <p:sldId id="2616" r:id="rId39"/>
    <p:sldId id="2609" r:id="rId40"/>
    <p:sldId id="2618" r:id="rId41"/>
    <p:sldId id="2619" r:id="rId42"/>
    <p:sldId id="2620" r:id="rId43"/>
    <p:sldId id="2621" r:id="rId44"/>
    <p:sldId id="2622" r:id="rId45"/>
    <p:sldId id="2623" r:id="rId46"/>
    <p:sldId id="2545" r:id="rId47"/>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44">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E68C08"/>
    <a:srgbClr val="FF9966"/>
    <a:srgbClr val="404040"/>
    <a:srgbClr val="EA5404"/>
    <a:srgbClr val="66CCFF"/>
    <a:srgbClr val="FF7C80"/>
    <a:srgbClr val="FF6600"/>
    <a:srgbClr val="FF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4660"/>
  </p:normalViewPr>
  <p:slideViewPr>
    <p:cSldViewPr snapToGrid="0">
      <p:cViewPr varScale="1">
        <p:scale>
          <a:sx n="114" d="100"/>
          <a:sy n="114" d="100"/>
        </p:scale>
        <p:origin x="-708" y="-108"/>
      </p:cViewPr>
      <p:guideLst>
        <p:guide orient="horz" pos="214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人数</c:v>
                </c:pt>
              </c:strCache>
            </c:strRef>
          </c:tx>
          <c:spPr>
            <a:solidFill>
              <a:srgbClr val="FFC000"/>
            </a:solidFill>
            <a:ln w="19050">
              <a:solidFill>
                <a:schemeClr val="lt1"/>
              </a:solidFill>
            </a:ln>
            <a:effectLst/>
          </c:spPr>
          <c:invertIfNegative val="0"/>
          <c:dLbls>
            <c:dLbl>
              <c:idx val="0"/>
              <c:delete val="1"/>
              <c:extLst>
                <c:ext xmlns:c15="http://schemas.microsoft.com/office/drawing/2012/chart" uri="{CE6537A1-D6FC-4f65-9D91-7224C49458BB}"/>
              </c:extLst>
            </c:dLbl>
            <c:dLbl>
              <c:idx val="1"/>
              <c:layout/>
              <c:tx>
                <c:rich>
                  <a:bodyPr/>
                  <a:lstStyle/>
                  <a:p>
                    <a:r>
                      <a:rPr lang="en-US" altLang="en-US" smtClean="0"/>
                      <a:t>22530</a:t>
                    </a:r>
                    <a:endParaRPr lang="en-US" altLang="en-US" dirty="0"/>
                  </a:p>
                </c:rich>
              </c:tx>
              <c:dLblPos val="ctr"/>
              <c:showLegendKey val="0"/>
              <c:showVal val="1"/>
              <c:showCatName val="0"/>
              <c:showSerName val="0"/>
              <c:showPercent val="1"/>
              <c:showBubbleSize val="0"/>
            </c:dLbl>
            <c:dLbl>
              <c:idx val="2"/>
              <c:layout/>
              <c:tx>
                <c:rich>
                  <a:bodyPr/>
                  <a:lstStyle/>
                  <a:p>
                    <a:r>
                      <a:rPr lang="en-US" altLang="en-US" smtClean="0"/>
                      <a:t>4425</a:t>
                    </a:r>
                    <a:endParaRPr lang="en-US" altLang="en-US" dirty="0"/>
                  </a:p>
                </c:rich>
              </c:tx>
              <c:dLblPos val="ctr"/>
              <c:showLegendKey val="0"/>
              <c:showVal val="1"/>
              <c:showCatName val="0"/>
              <c:showSerName val="0"/>
              <c:showPercent val="1"/>
              <c:showBubbleSize val="0"/>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endParaRPr lang="zh-CN"/>
              </a:p>
            </c:txPr>
            <c:dLblPos val="ctr"/>
            <c:showLegendKey val="0"/>
            <c:showVal val="1"/>
            <c:showCatName val="0"/>
            <c:showSerName val="0"/>
            <c:showPercent val="1"/>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Sheet1!$A$2:$A$6</c:f>
              <c:strCache>
                <c:ptCount val="5"/>
                <c:pt idx="0">
                  <c:v>全市实名制新增就业</c:v>
                </c:pt>
                <c:pt idx="1">
                  <c:v>实现城镇失业人员再就业</c:v>
                </c:pt>
                <c:pt idx="2">
                  <c:v>就业困难人员再就业</c:v>
                </c:pt>
                <c:pt idx="3">
                  <c:v>开发公益性岗位</c:v>
                </c:pt>
                <c:pt idx="4">
                  <c:v>开展就业见习</c:v>
                </c:pt>
              </c:strCache>
            </c:strRef>
          </c:cat>
          <c:val>
            <c:numRef>
              <c:f>Sheet1!$B$2:$B$6</c:f>
              <c:numCache>
                <c:formatCode>General</c:formatCode>
                <c:ptCount val="5"/>
                <c:pt idx="0">
                  <c:v>65300</c:v>
                </c:pt>
                <c:pt idx="1">
                  <c:v>18717</c:v>
                </c:pt>
                <c:pt idx="2">
                  <c:v>4129</c:v>
                </c:pt>
                <c:pt idx="3">
                  <c:v>2814</c:v>
                </c:pt>
                <c:pt idx="4">
                  <c:v>1264</c:v>
                </c:pt>
              </c:numCache>
            </c:numRef>
          </c:val>
        </c:ser>
        <c:dLbls>
          <c:showLegendKey val="0"/>
          <c:showVal val="1"/>
          <c:showCatName val="0"/>
          <c:showSerName val="0"/>
          <c:showPercent val="1"/>
          <c:showBubbleSize val="0"/>
        </c:dLbls>
        <c:gapWidth val="150"/>
        <c:axId val="65145088"/>
        <c:axId val="65155072"/>
      </c:barChart>
      <c:lineChart>
        <c:grouping val="standard"/>
        <c:varyColors val="0"/>
        <c:ser>
          <c:idx val="1"/>
          <c:order val="1"/>
          <c:tx>
            <c:strRef>
              <c:f>Sheet1!$C$1</c:f>
              <c:strCache>
                <c:ptCount val="1"/>
                <c:pt idx="0">
                  <c:v>完成全年任务占比</c:v>
                </c:pt>
              </c:strCache>
            </c:strRef>
          </c:tx>
          <c:spPr>
            <a:ln w="28575" cap="rnd" cmpd="sng" algn="ctr">
              <a:solidFill>
                <a:schemeClr val="accent2"/>
              </a:solidFill>
              <a:prstDash val="solid"/>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dLblPos val="ctr"/>
            <c:showLegendKey val="0"/>
            <c:showVal val="1"/>
            <c:showCatName val="0"/>
            <c:showSerName val="0"/>
            <c:showPercent val="1"/>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Sheet1!$A$2:$A$6</c:f>
              <c:strCache>
                <c:ptCount val="5"/>
                <c:pt idx="0">
                  <c:v>全市实名制新增就业</c:v>
                </c:pt>
                <c:pt idx="1">
                  <c:v>实现城镇失业人员再就业</c:v>
                </c:pt>
                <c:pt idx="2">
                  <c:v>就业困难人员再就业</c:v>
                </c:pt>
                <c:pt idx="3">
                  <c:v>开发公益性岗位</c:v>
                </c:pt>
                <c:pt idx="4">
                  <c:v>开展就业见习</c:v>
                </c:pt>
              </c:strCache>
            </c:strRef>
          </c:cat>
          <c:val>
            <c:numRef>
              <c:f>Sheet1!$C$2:$C$6</c:f>
              <c:numCache>
                <c:formatCode>0.00%</c:formatCode>
                <c:ptCount val="5"/>
                <c:pt idx="0">
                  <c:v>0.93</c:v>
                </c:pt>
                <c:pt idx="1">
                  <c:v>1.1920999999999999</c:v>
                </c:pt>
                <c:pt idx="2">
                  <c:v>1.0536000000000001</c:v>
                </c:pt>
                <c:pt idx="3">
                  <c:v>1.0049999999999999</c:v>
                </c:pt>
                <c:pt idx="4">
                  <c:v>1.0793999999999999</c:v>
                </c:pt>
              </c:numCache>
            </c:numRef>
          </c:val>
          <c:smooth val="0"/>
        </c:ser>
        <c:dLbls>
          <c:showLegendKey val="0"/>
          <c:showVal val="1"/>
          <c:showCatName val="0"/>
          <c:showSerName val="0"/>
          <c:showPercent val="1"/>
          <c:showBubbleSize val="0"/>
        </c:dLbls>
        <c:marker val="1"/>
        <c:smooth val="0"/>
        <c:axId val="64676992"/>
        <c:axId val="65143552"/>
      </c:lineChart>
      <c:catAx>
        <c:axId val="646769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700" b="0" i="0" u="none" strike="noStrike" kern="1200" baseline="0">
                <a:solidFill>
                  <a:schemeClr val="tx1"/>
                </a:solidFill>
                <a:latin typeface="+mn-lt"/>
                <a:ea typeface="+mn-ea"/>
                <a:cs typeface="+mn-cs"/>
              </a:defRPr>
            </a:pPr>
            <a:endParaRPr lang="zh-CN"/>
          </a:p>
        </c:txPr>
        <c:crossAx val="65143552"/>
        <c:crosses val="autoZero"/>
        <c:auto val="1"/>
        <c:lblAlgn val="ctr"/>
        <c:lblOffset val="100"/>
        <c:noMultiLvlLbl val="0"/>
      </c:catAx>
      <c:valAx>
        <c:axId val="6514355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64676992"/>
        <c:crosses val="autoZero"/>
        <c:crossBetween val="between"/>
      </c:valAx>
      <c:catAx>
        <c:axId val="65145088"/>
        <c:scaling>
          <c:orientation val="minMax"/>
        </c:scaling>
        <c:delete val="1"/>
        <c:axPos val="b"/>
        <c:numFmt formatCode="General" sourceLinked="1"/>
        <c:majorTickMark val="none"/>
        <c:minorTickMark val="none"/>
        <c:tickLblPos val="nextTo"/>
        <c:crossAx val="65155072"/>
        <c:crosses val="autoZero"/>
        <c:auto val="1"/>
        <c:lblAlgn val="ctr"/>
        <c:lblOffset val="100"/>
        <c:noMultiLvlLbl val="0"/>
      </c:catAx>
      <c:valAx>
        <c:axId val="65155072"/>
        <c:scaling>
          <c:orientation val="minMax"/>
          <c:max val="100000"/>
          <c:min val="1000"/>
        </c:scaling>
        <c:delete val="0"/>
        <c:axPos val="r"/>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65145088"/>
        <c:crosses val="max"/>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528" cy="498040"/>
          </a:xfrm>
          <a:prstGeom prst="rect">
            <a:avLst/>
          </a:prstGeom>
        </p:spPr>
        <p:txBody>
          <a:bodyPr vert="horz" lIns="88194" tIns="44097" rIns="88194" bIns="44097" rtlCol="0"/>
          <a:lstStyle>
            <a:lvl1pPr algn="l">
              <a:defRPr sz="1200"/>
            </a:lvl1pPr>
          </a:lstStyle>
          <a:p>
            <a:endParaRPr lang="zh-CN" altLang="en-US"/>
          </a:p>
        </p:txBody>
      </p:sp>
      <p:sp>
        <p:nvSpPr>
          <p:cNvPr id="3" name="日期占位符 2"/>
          <p:cNvSpPr>
            <a:spLocks noGrp="1"/>
          </p:cNvSpPr>
          <p:nvPr>
            <p:ph type="dt" idx="1"/>
          </p:nvPr>
        </p:nvSpPr>
        <p:spPr>
          <a:xfrm>
            <a:off x="3850271" y="0"/>
            <a:ext cx="2945528" cy="498040"/>
          </a:xfrm>
          <a:prstGeom prst="rect">
            <a:avLst/>
          </a:prstGeom>
        </p:spPr>
        <p:txBody>
          <a:bodyPr vert="horz" lIns="88194" tIns="44097" rIns="88194" bIns="44097" rtlCol="0"/>
          <a:lstStyle>
            <a:lvl1pPr algn="r">
              <a:defRPr sz="1200"/>
            </a:lvl1pPr>
          </a:lstStyle>
          <a:p>
            <a:fld id="{D2A48B96-639E-45A3-A0BA-2464DFDB1FAA}" type="datetimeFigureOut">
              <a:rPr lang="zh-CN" altLang="en-US" smtClean="0"/>
              <a:t>2020-11-20</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88194" tIns="44097" rIns="88194" bIns="44097" rtlCol="0" anchor="ctr"/>
          <a:lstStyle/>
          <a:p>
            <a:endParaRPr lang="zh-CN" altLang="en-US"/>
          </a:p>
        </p:txBody>
      </p:sp>
      <p:sp>
        <p:nvSpPr>
          <p:cNvPr id="5" name="备注占位符 4"/>
          <p:cNvSpPr>
            <a:spLocks noGrp="1"/>
          </p:cNvSpPr>
          <p:nvPr>
            <p:ph type="body" sz="quarter" idx="3"/>
          </p:nvPr>
        </p:nvSpPr>
        <p:spPr>
          <a:xfrm>
            <a:off x="679737" y="4777045"/>
            <a:ext cx="5437897" cy="3908493"/>
          </a:xfrm>
          <a:prstGeom prst="rect">
            <a:avLst/>
          </a:prstGeom>
        </p:spPr>
        <p:txBody>
          <a:bodyPr vert="horz" lIns="88194" tIns="44097" rIns="88194" bIns="44097"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291"/>
            <a:ext cx="2945528" cy="498039"/>
          </a:xfrm>
          <a:prstGeom prst="rect">
            <a:avLst/>
          </a:prstGeom>
        </p:spPr>
        <p:txBody>
          <a:bodyPr vert="horz" lIns="88194" tIns="44097" rIns="88194" bIns="4409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271" y="9428291"/>
            <a:ext cx="2945528" cy="498039"/>
          </a:xfrm>
          <a:prstGeom prst="rect">
            <a:avLst/>
          </a:prstGeom>
        </p:spPr>
        <p:txBody>
          <a:bodyPr vert="horz" lIns="88194" tIns="44097" rIns="88194" bIns="44097"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37647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874125" y="623888"/>
            <a:ext cx="2992438" cy="1684337"/>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0866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4712" cy="3349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41AB46-3906-4291-9502-775C5DC95869}" type="slidenum">
              <a:rPr lang="en-US" smtClean="0"/>
              <a:t>2</a:t>
            </a:fld>
            <a:endParaRPr lang="en-US"/>
          </a:p>
        </p:txBody>
      </p:sp>
    </p:spTree>
    <p:extLst>
      <p:ext uri="{BB962C8B-B14F-4D97-AF65-F5344CB8AC3E}">
        <p14:creationId xmlns:p14="http://schemas.microsoft.com/office/powerpoint/2010/main" val="269327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4712" cy="3349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41AB46-3906-4291-9502-775C5DC95869}" type="slidenum">
              <a:rPr lang="en-US" smtClean="0">
                <a:solidFill>
                  <a:prstClr val="black"/>
                </a:solidFill>
              </a:rPr>
              <a:t>3</a:t>
            </a:fld>
            <a:endParaRPr lang="en-US">
              <a:solidFill>
                <a:prstClr val="black"/>
              </a:solidFill>
            </a:endParaRPr>
          </a:p>
        </p:txBody>
      </p:sp>
    </p:spTree>
    <p:extLst>
      <p:ext uri="{BB962C8B-B14F-4D97-AF65-F5344CB8AC3E}">
        <p14:creationId xmlns:p14="http://schemas.microsoft.com/office/powerpoint/2010/main" val="381510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4712" cy="3349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41AB46-3906-4291-9502-775C5DC95869}" type="slidenum">
              <a:rPr lang="en-US" smtClean="0">
                <a:solidFill>
                  <a:prstClr val="black"/>
                </a:solidFill>
              </a:rPr>
              <a:t>4</a:t>
            </a:fld>
            <a:endParaRPr lang="en-US">
              <a:solidFill>
                <a:prstClr val="black"/>
              </a:solidFill>
            </a:endParaRPr>
          </a:p>
        </p:txBody>
      </p:sp>
    </p:spTree>
    <p:extLst>
      <p:ext uri="{BB962C8B-B14F-4D97-AF65-F5344CB8AC3E}">
        <p14:creationId xmlns:p14="http://schemas.microsoft.com/office/powerpoint/2010/main" val="311991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41AB46-3906-4291-9502-775C5DC95869}" type="slidenum">
              <a:rPr lang="en-US" smtClean="0"/>
              <a:t>5</a:t>
            </a:fld>
            <a:endParaRPr lang="en-US"/>
          </a:p>
        </p:txBody>
      </p:sp>
    </p:spTree>
    <p:extLst>
      <p:ext uri="{BB962C8B-B14F-4D97-AF65-F5344CB8AC3E}">
        <p14:creationId xmlns:p14="http://schemas.microsoft.com/office/powerpoint/2010/main" val="78539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A45E25-1961-4722-84BE-0676CA10A3C2}" type="slidenum">
              <a:rPr lang="zh-CN" altLang="en-US" smtClean="0"/>
              <a:t>14</a:t>
            </a:fld>
            <a:endParaRPr lang="zh-CN" altLang="en-US"/>
          </a:p>
        </p:txBody>
      </p:sp>
    </p:spTree>
    <p:extLst>
      <p:ext uri="{BB962C8B-B14F-4D97-AF65-F5344CB8AC3E}">
        <p14:creationId xmlns:p14="http://schemas.microsoft.com/office/powerpoint/2010/main" val="50104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90500"/>
            <a:ext cx="8070573"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roundPic">
    <p:spTree>
      <p:nvGrpSpPr>
        <p:cNvPr id="1" name=""/>
        <p:cNvGrpSpPr/>
        <p:nvPr/>
      </p:nvGrpSpPr>
      <p:grpSpPr>
        <a:xfrm>
          <a:off x="0" y="0"/>
          <a:ext cx="0" cy="0"/>
          <a:chOff x="0" y="0"/>
          <a:chExt cx="0" cy="0"/>
        </a:xfrm>
      </p:grpSpPr>
      <p:sp>
        <p:nvSpPr>
          <p:cNvPr id="15" name="Freeform: Shape 14"/>
          <p:cNvSpPr/>
          <p:nvPr userDrawn="1"/>
        </p:nvSpPr>
        <p:spPr>
          <a:xfrm>
            <a:off x="6599583" y="0"/>
            <a:ext cx="5592418" cy="6858000"/>
          </a:xfrm>
          <a:custGeom>
            <a:avLst/>
            <a:gdLst>
              <a:gd name="connsiteX0" fmla="*/ 4457400 w 8966591"/>
              <a:gd name="connsiteY0" fmla="*/ 0 h 6858000"/>
              <a:gd name="connsiteX1" fmla="*/ 8966591 w 8966591"/>
              <a:gd name="connsiteY1" fmla="*/ 0 h 6858000"/>
              <a:gd name="connsiteX2" fmla="*/ 8966591 w 8966591"/>
              <a:gd name="connsiteY2" fmla="*/ 6858000 h 6858000"/>
              <a:gd name="connsiteX3" fmla="*/ 0 w 8966591"/>
              <a:gd name="connsiteY3" fmla="*/ 6858000 h 6858000"/>
              <a:gd name="connsiteX4" fmla="*/ 61754 w 8966591"/>
              <a:gd name="connsiteY4" fmla="*/ 6833651 h 6858000"/>
              <a:gd name="connsiteX5" fmla="*/ 4462324 w 8966591"/>
              <a:gd name="connsiteY5" fmla="*/ 1947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6591" h="6858000">
                <a:moveTo>
                  <a:pt x="4457400" y="0"/>
                </a:moveTo>
                <a:lnTo>
                  <a:pt x="8966591" y="0"/>
                </a:lnTo>
                <a:lnTo>
                  <a:pt x="8966591" y="6858000"/>
                </a:lnTo>
                <a:lnTo>
                  <a:pt x="0" y="6858000"/>
                </a:lnTo>
                <a:lnTo>
                  <a:pt x="61754" y="6833651"/>
                </a:lnTo>
                <a:cubicBezTo>
                  <a:pt x="2647785" y="5739852"/>
                  <a:pt x="4462324" y="3179197"/>
                  <a:pt x="4462324" y="194733"/>
                </a:cubicBezTo>
                <a:close/>
              </a:path>
            </a:pathLst>
          </a:custGeom>
          <a:solidFill>
            <a:srgbClr val="EA5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icture Placeholder 9"/>
          <p:cNvSpPr>
            <a:spLocks noGrp="1"/>
          </p:cNvSpPr>
          <p:nvPr>
            <p:ph type="pic" sz="quarter" idx="10"/>
          </p:nvPr>
        </p:nvSpPr>
        <p:spPr>
          <a:xfrm>
            <a:off x="7354957" y="0"/>
            <a:ext cx="4837044" cy="6858000"/>
          </a:xfrm>
          <a:custGeom>
            <a:avLst/>
            <a:gdLst>
              <a:gd name="connsiteX0" fmla="*/ 3276238 w 7769954"/>
              <a:gd name="connsiteY0" fmla="*/ 0 h 6858000"/>
              <a:gd name="connsiteX1" fmla="*/ 7769954 w 7769954"/>
              <a:gd name="connsiteY1" fmla="*/ 0 h 6858000"/>
              <a:gd name="connsiteX2" fmla="*/ 7769954 w 7769954"/>
              <a:gd name="connsiteY2" fmla="*/ 6858000 h 6858000"/>
              <a:gd name="connsiteX3" fmla="*/ 0 w 7769954"/>
              <a:gd name="connsiteY3" fmla="*/ 6858000 h 6858000"/>
              <a:gd name="connsiteX4" fmla="*/ 254746 w 7769954"/>
              <a:gd name="connsiteY4" fmla="*/ 6694685 h 6858000"/>
              <a:gd name="connsiteX5" fmla="*/ 3335861 w 7769954"/>
              <a:gd name="connsiteY5" fmla="*/ 899801 h 6858000"/>
              <a:gd name="connsiteX6" fmla="*/ 3299781 w 7769954"/>
              <a:gd name="connsiteY6" fmla="*/ 185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9954" h="6858000">
                <a:moveTo>
                  <a:pt x="3276238" y="0"/>
                </a:moveTo>
                <a:lnTo>
                  <a:pt x="7769954" y="0"/>
                </a:lnTo>
                <a:lnTo>
                  <a:pt x="7769954" y="6858000"/>
                </a:lnTo>
                <a:lnTo>
                  <a:pt x="0" y="6858000"/>
                </a:lnTo>
                <a:lnTo>
                  <a:pt x="254746" y="6694685"/>
                </a:lnTo>
                <a:cubicBezTo>
                  <a:pt x="2113670" y="5438821"/>
                  <a:pt x="3335861" y="3312040"/>
                  <a:pt x="3335861" y="899801"/>
                </a:cubicBezTo>
                <a:cubicBezTo>
                  <a:pt x="3335861" y="658577"/>
                  <a:pt x="3323639" y="420208"/>
                  <a:pt x="3299781" y="185279"/>
                </a:cubicBezTo>
                <a:close/>
              </a:path>
            </a:pathLst>
          </a:custGeom>
          <a:solidFill>
            <a:schemeClr val="bg1">
              <a:lumMod val="95000"/>
              <a:alpha val="3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tx1">
                    <a:lumMod val="65000"/>
                    <a:lumOff val="3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07">
    <p:spTree>
      <p:nvGrpSpPr>
        <p:cNvPr id="1" name=""/>
        <p:cNvGrpSpPr/>
        <p:nvPr/>
      </p:nvGrpSpPr>
      <p:grpSpPr>
        <a:xfrm>
          <a:off x="0" y="0"/>
          <a:ext cx="0" cy="0"/>
          <a:chOff x="0" y="0"/>
          <a:chExt cx="0" cy="0"/>
        </a:xfrm>
      </p:grpSpPr>
      <p:sp>
        <p:nvSpPr>
          <p:cNvPr id="4" name="Picture Placeholder 5"/>
          <p:cNvSpPr>
            <a:spLocks noGrp="1"/>
          </p:cNvSpPr>
          <p:nvPr>
            <p:ph type="pic" sz="quarter" idx="11" hasCustomPrompt="1"/>
          </p:nvPr>
        </p:nvSpPr>
        <p:spPr>
          <a:xfrm>
            <a:off x="0" y="0"/>
            <a:ext cx="5647765" cy="6858000"/>
          </a:xfrm>
          <a:prstGeom prst="rect">
            <a:avLst/>
          </a:prstGeom>
          <a:pattFill prst="pct5">
            <a:fgClr>
              <a:schemeClr val="tx1"/>
            </a:fgClr>
            <a:bgClr>
              <a:schemeClr val="bg1"/>
            </a:bgClr>
          </a:pattFill>
        </p:spPr>
        <p:txBody>
          <a:bodyPr/>
          <a:lstStyle>
            <a:lvl1pPr>
              <a:defRPr sz="1600"/>
            </a:lvl1pPr>
          </a:lstStyle>
          <a:p>
            <a:r>
              <a:rPr lang="en-US" dirty="0"/>
              <a:t>Drag n Drop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174750"/>
            <a:ext cx="5376672"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5728" y="1174750"/>
            <a:ext cx="5376672"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8" name="页脚占位符 7"/>
          <p:cNvSpPr>
            <a:spLocks noGrp="1"/>
          </p:cNvSpPr>
          <p:nvPr>
            <p:ph type="ftr" sz="quarter" idx="11"/>
          </p:nvPr>
        </p:nvSpPr>
        <p:spPr/>
        <p:txBody>
          <a:bodyPr/>
          <a:lstStyle/>
          <a:p>
            <a:endParaRPr lang="zh-CN" altLang="en-US">
              <a:solidFill>
                <a:srgbClr val="000000"/>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4" name="页脚占位符 3"/>
          <p:cNvSpPr>
            <a:spLocks noGrp="1"/>
          </p:cNvSpPr>
          <p:nvPr>
            <p:ph type="ftr" sz="quarter" idx="11"/>
          </p:nvPr>
        </p:nvSpPr>
        <p:spPr/>
        <p:txBody>
          <a:bodyPr/>
          <a:lstStyle/>
          <a:p>
            <a:endParaRPr lang="zh-CN" altLang="en-US">
              <a:solidFill>
                <a:srgbClr val="000000"/>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3" name="页脚占位符 2"/>
          <p:cNvSpPr>
            <a:spLocks noGrp="1"/>
          </p:cNvSpPr>
          <p:nvPr>
            <p:ph type="ftr" sz="quarter" idx="11"/>
          </p:nvPr>
        </p:nvSpPr>
        <p:spPr/>
        <p:txBody>
          <a:bodyPr/>
          <a:lstStyle/>
          <a:p>
            <a:endParaRPr lang="zh-CN" altLang="en-US">
              <a:solidFill>
                <a:srgbClr val="000000"/>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en-US" altLang="zh-CN">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en-US" altLang="zh-CN">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90500"/>
            <a:ext cx="8070573"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582057"/>
            <a:ext cx="12192000" cy="2743200"/>
          </a:xfrm>
          <a:custGeom>
            <a:avLst/>
            <a:gdLst>
              <a:gd name="connsiteX0" fmla="*/ 0 w 12192000"/>
              <a:gd name="connsiteY0" fmla="*/ 0 h 2743200"/>
              <a:gd name="connsiteX1" fmla="*/ 12192000 w 12192000"/>
              <a:gd name="connsiteY1" fmla="*/ 0 h 2743200"/>
              <a:gd name="connsiteX2" fmla="*/ 12192000 w 12192000"/>
              <a:gd name="connsiteY2" fmla="*/ 2743200 h 2743200"/>
              <a:gd name="connsiteX3" fmla="*/ 0 w 1219200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12192000" h="2743200">
                <a:moveTo>
                  <a:pt x="0" y="0"/>
                </a:moveTo>
                <a:lnTo>
                  <a:pt x="12192000" y="0"/>
                </a:lnTo>
                <a:lnTo>
                  <a:pt x="12192000" y="2743200"/>
                </a:lnTo>
                <a:lnTo>
                  <a:pt x="0" y="2743200"/>
                </a:lnTo>
                <a:close/>
              </a:path>
            </a:pathLst>
          </a:custGeom>
          <a:solidFill>
            <a:schemeClr val="bg1">
              <a:lumMod val="95000"/>
              <a:alpha val="3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tx1">
                    <a:lumMod val="65000"/>
                    <a:lumOff val="3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6255657" y="0"/>
            <a:ext cx="3062968" cy="6858000"/>
          </a:xfrm>
          <a:prstGeom prst="rect">
            <a:avLst/>
          </a:prstGeom>
          <a:pattFill prst="pct5">
            <a:fgClr>
              <a:schemeClr val="tx1"/>
            </a:fgClr>
            <a:bgClr>
              <a:schemeClr val="bg1"/>
            </a:bgClr>
          </a:pattFill>
        </p:spPr>
        <p:txBody>
          <a:bodyPr/>
          <a:lstStyle>
            <a:lvl1pPr>
              <a:defRPr sz="1600"/>
            </a:lvl1pPr>
          </a:lstStyle>
          <a:p>
            <a:r>
              <a:rPr lang="en-US" dirty="0"/>
              <a:t>Drag n Drop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174750"/>
            <a:ext cx="5376672"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5728" y="1174750"/>
            <a:ext cx="5376672"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2020-11-20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5" name="Picture Placeholder 5"/>
          <p:cNvSpPr>
            <a:spLocks noGrp="1"/>
          </p:cNvSpPr>
          <p:nvPr>
            <p:ph type="pic" sz="quarter" idx="14" hasCustomPrompt="1"/>
          </p:nvPr>
        </p:nvSpPr>
        <p:spPr>
          <a:xfrm>
            <a:off x="1277257" y="1149549"/>
            <a:ext cx="4601029" cy="4558901"/>
          </a:xfrm>
          <a:prstGeom prst="rect">
            <a:avLst/>
          </a:prstGeom>
          <a:pattFill prst="pct5">
            <a:fgClr>
              <a:schemeClr val="tx1"/>
            </a:fgClr>
            <a:bgClr>
              <a:schemeClr val="bg1"/>
            </a:bgClr>
          </a:pattFill>
        </p:spPr>
        <p:txBody>
          <a:bodyPr/>
          <a:lstStyle>
            <a:lvl1pPr>
              <a:defRPr sz="1600"/>
            </a:lvl1pPr>
          </a:lstStyle>
          <a:p>
            <a:r>
              <a:rPr lang="en-US" dirty="0"/>
              <a:t>Drag n Drop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
    <p:spTree>
      <p:nvGrpSpPr>
        <p:cNvPr id="1" name=""/>
        <p:cNvGrpSpPr/>
        <p:nvPr/>
      </p:nvGrpSpPr>
      <p:grpSpPr>
        <a:xfrm>
          <a:off x="0" y="0"/>
          <a:ext cx="0" cy="0"/>
          <a:chOff x="0" y="0"/>
          <a:chExt cx="0" cy="0"/>
        </a:xfrm>
      </p:grpSpPr>
      <p:sp>
        <p:nvSpPr>
          <p:cNvPr id="4" name="Picture Placeholder 5"/>
          <p:cNvSpPr>
            <a:spLocks noGrp="1"/>
          </p:cNvSpPr>
          <p:nvPr>
            <p:ph type="pic" sz="quarter" idx="12" hasCustomPrompt="1"/>
          </p:nvPr>
        </p:nvSpPr>
        <p:spPr>
          <a:xfrm>
            <a:off x="578650" y="0"/>
            <a:ext cx="2783115" cy="2084294"/>
          </a:xfrm>
          <a:prstGeom prst="rect">
            <a:avLst/>
          </a:prstGeom>
          <a:pattFill prst="pct5">
            <a:fgClr>
              <a:schemeClr val="tx1"/>
            </a:fgClr>
            <a:bgClr>
              <a:schemeClr val="bg1"/>
            </a:bgClr>
          </a:pattFill>
        </p:spPr>
        <p:txBody>
          <a:bodyPr/>
          <a:lstStyle>
            <a:lvl1pPr>
              <a:defRPr sz="1600"/>
            </a:lvl1pPr>
          </a:lstStyle>
          <a:p>
            <a:r>
              <a:rPr lang="en-US" dirty="0"/>
              <a:t>Drag n Drop</a:t>
            </a:r>
          </a:p>
        </p:txBody>
      </p:sp>
      <p:sp>
        <p:nvSpPr>
          <p:cNvPr id="5" name="Picture Placeholder 5"/>
          <p:cNvSpPr>
            <a:spLocks noGrp="1"/>
          </p:cNvSpPr>
          <p:nvPr>
            <p:ph type="pic" sz="quarter" idx="13" hasCustomPrompt="1"/>
          </p:nvPr>
        </p:nvSpPr>
        <p:spPr>
          <a:xfrm>
            <a:off x="578650" y="2084294"/>
            <a:ext cx="2783115" cy="2084294"/>
          </a:xfrm>
          <a:prstGeom prst="rect">
            <a:avLst/>
          </a:prstGeom>
          <a:pattFill prst="pct5">
            <a:fgClr>
              <a:schemeClr val="tx1"/>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Drag n Drop</a:t>
            </a:r>
          </a:p>
        </p:txBody>
      </p:sp>
      <p:sp>
        <p:nvSpPr>
          <p:cNvPr id="7" name="Picture Placeholder 5"/>
          <p:cNvSpPr>
            <a:spLocks noGrp="1"/>
          </p:cNvSpPr>
          <p:nvPr>
            <p:ph type="pic" sz="quarter" idx="15" hasCustomPrompt="1"/>
          </p:nvPr>
        </p:nvSpPr>
        <p:spPr>
          <a:xfrm>
            <a:off x="3361765" y="0"/>
            <a:ext cx="2783115" cy="4168588"/>
          </a:xfrm>
          <a:prstGeom prst="rect">
            <a:avLst/>
          </a:prstGeom>
          <a:pattFill prst="pct5">
            <a:fgClr>
              <a:schemeClr val="tx1"/>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Drag n Drop</a:t>
            </a:r>
          </a:p>
        </p:txBody>
      </p:sp>
      <p:sp>
        <p:nvSpPr>
          <p:cNvPr id="8" name="Picture Placeholder 5"/>
          <p:cNvSpPr>
            <a:spLocks noGrp="1"/>
          </p:cNvSpPr>
          <p:nvPr>
            <p:ph type="pic" sz="quarter" idx="16" hasCustomPrompt="1"/>
          </p:nvPr>
        </p:nvSpPr>
        <p:spPr>
          <a:xfrm>
            <a:off x="6144880" y="0"/>
            <a:ext cx="2783115" cy="2675966"/>
          </a:xfrm>
          <a:prstGeom prst="rect">
            <a:avLst/>
          </a:prstGeom>
          <a:pattFill prst="pct5">
            <a:fgClr>
              <a:schemeClr val="tx1"/>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Drag n Drop</a:t>
            </a:r>
          </a:p>
        </p:txBody>
      </p:sp>
      <p:sp>
        <p:nvSpPr>
          <p:cNvPr id="9" name="Picture Placeholder 5"/>
          <p:cNvSpPr>
            <a:spLocks noGrp="1"/>
          </p:cNvSpPr>
          <p:nvPr>
            <p:ph type="pic" sz="quarter" idx="17" hasCustomPrompt="1"/>
          </p:nvPr>
        </p:nvSpPr>
        <p:spPr>
          <a:xfrm>
            <a:off x="6144880" y="2675966"/>
            <a:ext cx="2783115" cy="1492622"/>
          </a:xfrm>
          <a:prstGeom prst="rect">
            <a:avLst/>
          </a:prstGeom>
          <a:pattFill prst="pct5">
            <a:fgClr>
              <a:schemeClr val="tx1"/>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Drag n Drop</a:t>
            </a:r>
          </a:p>
        </p:txBody>
      </p:sp>
      <p:sp>
        <p:nvSpPr>
          <p:cNvPr id="11" name="Picture Placeholder 5"/>
          <p:cNvSpPr>
            <a:spLocks noGrp="1"/>
          </p:cNvSpPr>
          <p:nvPr>
            <p:ph type="pic" sz="quarter" idx="19" hasCustomPrompt="1"/>
          </p:nvPr>
        </p:nvSpPr>
        <p:spPr>
          <a:xfrm>
            <a:off x="8927995" y="0"/>
            <a:ext cx="2783115" cy="4168588"/>
          </a:xfrm>
          <a:prstGeom prst="rect">
            <a:avLst/>
          </a:prstGeom>
          <a:pattFill prst="pct5">
            <a:fgClr>
              <a:schemeClr val="tx1"/>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Drag n Drop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1+#ppt_w/2"/>
                                          </p:val>
                                        </p:tav>
                                        <p:tav tm="100000">
                                          <p:val>
                                            <p:strVal val="#ppt_x"/>
                                          </p:val>
                                        </p:tav>
                                      </p:tavLst>
                                    </p:anim>
                                    <p:anim calcmode="lin" valueType="num">
                                      <p:cBhvr additive="base">
                                        <p:cTn id="20" dur="7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1+#ppt_w/2"/>
                                          </p:val>
                                        </p:tav>
                                        <p:tav tm="100000">
                                          <p:val>
                                            <p:strVal val="#ppt_x"/>
                                          </p:val>
                                        </p:tav>
                                      </p:tavLst>
                                    </p:anim>
                                    <p:anim calcmode="lin" valueType="num">
                                      <p:cBhvr additive="base">
                                        <p:cTn id="24" dur="7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
    <p:spTree>
      <p:nvGrpSpPr>
        <p:cNvPr id="1" name=""/>
        <p:cNvGrpSpPr/>
        <p:nvPr/>
      </p:nvGrpSpPr>
      <p:grpSpPr>
        <a:xfrm>
          <a:off x="0" y="0"/>
          <a:ext cx="0" cy="0"/>
          <a:chOff x="0" y="0"/>
          <a:chExt cx="0" cy="0"/>
        </a:xfrm>
      </p:grpSpPr>
      <p:sp>
        <p:nvSpPr>
          <p:cNvPr id="4" name="Picture Placeholder 5"/>
          <p:cNvSpPr>
            <a:spLocks noGrp="1"/>
          </p:cNvSpPr>
          <p:nvPr>
            <p:ph type="pic" sz="quarter" idx="12" hasCustomPrompt="1"/>
          </p:nvPr>
        </p:nvSpPr>
        <p:spPr>
          <a:xfrm>
            <a:off x="435202" y="1494970"/>
            <a:ext cx="6532561" cy="4397829"/>
          </a:xfrm>
          <a:prstGeom prst="rect">
            <a:avLst/>
          </a:prstGeom>
          <a:pattFill prst="pct5">
            <a:fgClr>
              <a:schemeClr val="tx1"/>
            </a:fgClr>
            <a:bgClr>
              <a:schemeClr val="bg1"/>
            </a:bgClr>
          </a:pattFill>
        </p:spPr>
        <p:txBody>
          <a:bodyPr/>
          <a:lstStyle>
            <a:lvl1pPr>
              <a:defRPr sz="1600"/>
            </a:lvl1pPr>
          </a:lstStyle>
          <a:p>
            <a:r>
              <a:rPr lang="en-US" dirty="0"/>
              <a:t>Drag n Drop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roundPic">
    <p:spTree>
      <p:nvGrpSpPr>
        <p:cNvPr id="1" name=""/>
        <p:cNvGrpSpPr/>
        <p:nvPr/>
      </p:nvGrpSpPr>
      <p:grpSpPr>
        <a:xfrm>
          <a:off x="0" y="0"/>
          <a:ext cx="0" cy="0"/>
          <a:chOff x="0" y="0"/>
          <a:chExt cx="0" cy="0"/>
        </a:xfrm>
      </p:grpSpPr>
      <p:sp>
        <p:nvSpPr>
          <p:cNvPr id="15" name="Freeform: Shape 14"/>
          <p:cNvSpPr/>
          <p:nvPr userDrawn="1"/>
        </p:nvSpPr>
        <p:spPr>
          <a:xfrm>
            <a:off x="6599583" y="0"/>
            <a:ext cx="5592418" cy="6858000"/>
          </a:xfrm>
          <a:custGeom>
            <a:avLst/>
            <a:gdLst>
              <a:gd name="connsiteX0" fmla="*/ 4457400 w 8966591"/>
              <a:gd name="connsiteY0" fmla="*/ 0 h 6858000"/>
              <a:gd name="connsiteX1" fmla="*/ 8966591 w 8966591"/>
              <a:gd name="connsiteY1" fmla="*/ 0 h 6858000"/>
              <a:gd name="connsiteX2" fmla="*/ 8966591 w 8966591"/>
              <a:gd name="connsiteY2" fmla="*/ 6858000 h 6858000"/>
              <a:gd name="connsiteX3" fmla="*/ 0 w 8966591"/>
              <a:gd name="connsiteY3" fmla="*/ 6858000 h 6858000"/>
              <a:gd name="connsiteX4" fmla="*/ 61754 w 8966591"/>
              <a:gd name="connsiteY4" fmla="*/ 6833651 h 6858000"/>
              <a:gd name="connsiteX5" fmla="*/ 4462324 w 8966591"/>
              <a:gd name="connsiteY5" fmla="*/ 1947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6591" h="6858000">
                <a:moveTo>
                  <a:pt x="4457400" y="0"/>
                </a:moveTo>
                <a:lnTo>
                  <a:pt x="8966591" y="0"/>
                </a:lnTo>
                <a:lnTo>
                  <a:pt x="8966591" y="6858000"/>
                </a:lnTo>
                <a:lnTo>
                  <a:pt x="0" y="6858000"/>
                </a:lnTo>
                <a:lnTo>
                  <a:pt x="61754" y="6833651"/>
                </a:lnTo>
                <a:cubicBezTo>
                  <a:pt x="2647785" y="5739852"/>
                  <a:pt x="4462324" y="3179197"/>
                  <a:pt x="4462324" y="194733"/>
                </a:cubicBezTo>
                <a:close/>
              </a:path>
            </a:pathLst>
          </a:custGeom>
          <a:solidFill>
            <a:srgbClr val="EA5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Picture Placeholder 9"/>
          <p:cNvSpPr>
            <a:spLocks noGrp="1"/>
          </p:cNvSpPr>
          <p:nvPr>
            <p:ph type="pic" sz="quarter" idx="10"/>
          </p:nvPr>
        </p:nvSpPr>
        <p:spPr>
          <a:xfrm>
            <a:off x="7354957" y="0"/>
            <a:ext cx="4837044" cy="6858000"/>
          </a:xfrm>
          <a:custGeom>
            <a:avLst/>
            <a:gdLst>
              <a:gd name="connsiteX0" fmla="*/ 3276238 w 7769954"/>
              <a:gd name="connsiteY0" fmla="*/ 0 h 6858000"/>
              <a:gd name="connsiteX1" fmla="*/ 7769954 w 7769954"/>
              <a:gd name="connsiteY1" fmla="*/ 0 h 6858000"/>
              <a:gd name="connsiteX2" fmla="*/ 7769954 w 7769954"/>
              <a:gd name="connsiteY2" fmla="*/ 6858000 h 6858000"/>
              <a:gd name="connsiteX3" fmla="*/ 0 w 7769954"/>
              <a:gd name="connsiteY3" fmla="*/ 6858000 h 6858000"/>
              <a:gd name="connsiteX4" fmla="*/ 254746 w 7769954"/>
              <a:gd name="connsiteY4" fmla="*/ 6694685 h 6858000"/>
              <a:gd name="connsiteX5" fmla="*/ 3335861 w 7769954"/>
              <a:gd name="connsiteY5" fmla="*/ 899801 h 6858000"/>
              <a:gd name="connsiteX6" fmla="*/ 3299781 w 7769954"/>
              <a:gd name="connsiteY6" fmla="*/ 185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9954" h="6858000">
                <a:moveTo>
                  <a:pt x="3276238" y="0"/>
                </a:moveTo>
                <a:lnTo>
                  <a:pt x="7769954" y="0"/>
                </a:lnTo>
                <a:lnTo>
                  <a:pt x="7769954" y="6858000"/>
                </a:lnTo>
                <a:lnTo>
                  <a:pt x="0" y="6858000"/>
                </a:lnTo>
                <a:lnTo>
                  <a:pt x="254746" y="6694685"/>
                </a:lnTo>
                <a:cubicBezTo>
                  <a:pt x="2113670" y="5438821"/>
                  <a:pt x="3335861" y="3312040"/>
                  <a:pt x="3335861" y="899801"/>
                </a:cubicBezTo>
                <a:cubicBezTo>
                  <a:pt x="3335861" y="658577"/>
                  <a:pt x="3323639" y="420208"/>
                  <a:pt x="3299781" y="185279"/>
                </a:cubicBezTo>
                <a:close/>
              </a:path>
            </a:pathLst>
          </a:custGeom>
          <a:solidFill>
            <a:schemeClr val="bg1">
              <a:lumMod val="95000"/>
              <a:alpha val="3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tx1">
                    <a:lumMod val="65000"/>
                    <a:lumOff val="3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07">
    <p:spTree>
      <p:nvGrpSpPr>
        <p:cNvPr id="1" name=""/>
        <p:cNvGrpSpPr/>
        <p:nvPr/>
      </p:nvGrpSpPr>
      <p:grpSpPr>
        <a:xfrm>
          <a:off x="0" y="0"/>
          <a:ext cx="0" cy="0"/>
          <a:chOff x="0" y="0"/>
          <a:chExt cx="0" cy="0"/>
        </a:xfrm>
      </p:grpSpPr>
      <p:sp>
        <p:nvSpPr>
          <p:cNvPr id="4" name="Picture Placeholder 5"/>
          <p:cNvSpPr>
            <a:spLocks noGrp="1"/>
          </p:cNvSpPr>
          <p:nvPr>
            <p:ph type="pic" sz="quarter" idx="11" hasCustomPrompt="1"/>
          </p:nvPr>
        </p:nvSpPr>
        <p:spPr>
          <a:xfrm>
            <a:off x="0" y="0"/>
            <a:ext cx="5647765" cy="6858000"/>
          </a:xfrm>
          <a:prstGeom prst="rect">
            <a:avLst/>
          </a:prstGeom>
          <a:pattFill prst="pct5">
            <a:fgClr>
              <a:schemeClr val="tx1"/>
            </a:fgClr>
            <a:bgClr>
              <a:schemeClr val="bg1"/>
            </a:bgClr>
          </a:pattFill>
        </p:spPr>
        <p:txBody>
          <a:bodyPr/>
          <a:lstStyle>
            <a:lvl1pPr>
              <a:defRPr sz="1600"/>
            </a:lvl1pPr>
          </a:lstStyle>
          <a:p>
            <a:r>
              <a:rPr lang="en-US" dirty="0"/>
              <a:t>Drag n Drop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174750"/>
            <a:ext cx="5376672"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5728" y="1174750"/>
            <a:ext cx="5376672"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8" name="页脚占位符 7"/>
          <p:cNvSpPr>
            <a:spLocks noGrp="1"/>
          </p:cNvSpPr>
          <p:nvPr>
            <p:ph type="ftr" sz="quarter" idx="11"/>
          </p:nvPr>
        </p:nvSpPr>
        <p:spPr/>
        <p:txBody>
          <a:bodyPr/>
          <a:lstStyle/>
          <a:p>
            <a:endParaRPr lang="zh-CN" altLang="en-US">
              <a:solidFill>
                <a:srgbClr val="000000"/>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2020-11-20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4" name="页脚占位符 3"/>
          <p:cNvSpPr>
            <a:spLocks noGrp="1"/>
          </p:cNvSpPr>
          <p:nvPr>
            <p:ph type="ftr" sz="quarter" idx="11"/>
          </p:nvPr>
        </p:nvSpPr>
        <p:spPr/>
        <p:txBody>
          <a:bodyPr/>
          <a:lstStyle/>
          <a:p>
            <a:endParaRPr lang="zh-CN" altLang="en-US">
              <a:solidFill>
                <a:srgbClr val="000000"/>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3" name="页脚占位符 2"/>
          <p:cNvSpPr>
            <a:spLocks noGrp="1"/>
          </p:cNvSpPr>
          <p:nvPr>
            <p:ph type="ftr" sz="quarter" idx="11"/>
          </p:nvPr>
        </p:nvSpPr>
        <p:spPr/>
        <p:txBody>
          <a:bodyPr/>
          <a:lstStyle/>
          <a:p>
            <a:endParaRPr lang="zh-CN" altLang="en-US">
              <a:solidFill>
                <a:srgbClr val="000000"/>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en-US" altLang="zh-CN">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en-US" altLang="zh-CN">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90500"/>
            <a:ext cx="8070573"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582057"/>
            <a:ext cx="12192000" cy="2743200"/>
          </a:xfrm>
          <a:custGeom>
            <a:avLst/>
            <a:gdLst>
              <a:gd name="connsiteX0" fmla="*/ 0 w 12192000"/>
              <a:gd name="connsiteY0" fmla="*/ 0 h 2743200"/>
              <a:gd name="connsiteX1" fmla="*/ 12192000 w 12192000"/>
              <a:gd name="connsiteY1" fmla="*/ 0 h 2743200"/>
              <a:gd name="connsiteX2" fmla="*/ 12192000 w 12192000"/>
              <a:gd name="connsiteY2" fmla="*/ 2743200 h 2743200"/>
              <a:gd name="connsiteX3" fmla="*/ 0 w 1219200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12192000" h="2743200">
                <a:moveTo>
                  <a:pt x="0" y="0"/>
                </a:moveTo>
                <a:lnTo>
                  <a:pt x="12192000" y="0"/>
                </a:lnTo>
                <a:lnTo>
                  <a:pt x="12192000" y="2743200"/>
                </a:lnTo>
                <a:lnTo>
                  <a:pt x="0" y="2743200"/>
                </a:lnTo>
                <a:close/>
              </a:path>
            </a:pathLst>
          </a:custGeom>
          <a:solidFill>
            <a:schemeClr val="bg1">
              <a:lumMod val="95000"/>
              <a:alpha val="3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tx1">
                    <a:lumMod val="65000"/>
                    <a:lumOff val="3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3">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6255657" y="0"/>
            <a:ext cx="3062968" cy="6858000"/>
          </a:xfrm>
          <a:prstGeom prst="rect">
            <a:avLst/>
          </a:prstGeom>
          <a:pattFill prst="pct5">
            <a:fgClr>
              <a:schemeClr val="tx1"/>
            </a:fgClr>
            <a:bgClr>
              <a:schemeClr val="bg1"/>
            </a:bgClr>
          </a:pattFill>
        </p:spPr>
        <p:txBody>
          <a:bodyPr/>
          <a:lstStyle>
            <a:lvl1pPr>
              <a:defRPr sz="1600"/>
            </a:lvl1pPr>
          </a:lstStyle>
          <a:p>
            <a:r>
              <a:rPr lang="en-US" dirty="0"/>
              <a:t>Drag n Drop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2020-11-20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5" name="Picture Placeholder 5"/>
          <p:cNvSpPr>
            <a:spLocks noGrp="1"/>
          </p:cNvSpPr>
          <p:nvPr>
            <p:ph type="pic" sz="quarter" idx="14" hasCustomPrompt="1"/>
          </p:nvPr>
        </p:nvSpPr>
        <p:spPr>
          <a:xfrm>
            <a:off x="1277257" y="1149549"/>
            <a:ext cx="4601029" cy="4558901"/>
          </a:xfrm>
          <a:prstGeom prst="rect">
            <a:avLst/>
          </a:prstGeom>
          <a:pattFill prst="pct5">
            <a:fgClr>
              <a:schemeClr val="tx1"/>
            </a:fgClr>
            <a:bgClr>
              <a:schemeClr val="bg1"/>
            </a:bgClr>
          </a:pattFill>
        </p:spPr>
        <p:txBody>
          <a:bodyPr/>
          <a:lstStyle>
            <a:lvl1pPr>
              <a:defRPr sz="1600"/>
            </a:lvl1pPr>
          </a:lstStyle>
          <a:p>
            <a:r>
              <a:rPr lang="en-US" dirty="0"/>
              <a:t>Drag n Drop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4">
    <p:spTree>
      <p:nvGrpSpPr>
        <p:cNvPr id="1" name=""/>
        <p:cNvGrpSpPr/>
        <p:nvPr/>
      </p:nvGrpSpPr>
      <p:grpSpPr>
        <a:xfrm>
          <a:off x="0" y="0"/>
          <a:ext cx="0" cy="0"/>
          <a:chOff x="0" y="0"/>
          <a:chExt cx="0" cy="0"/>
        </a:xfrm>
      </p:grpSpPr>
      <p:sp>
        <p:nvSpPr>
          <p:cNvPr id="4" name="Picture Placeholder 5"/>
          <p:cNvSpPr>
            <a:spLocks noGrp="1"/>
          </p:cNvSpPr>
          <p:nvPr>
            <p:ph type="pic" sz="quarter" idx="12" hasCustomPrompt="1"/>
          </p:nvPr>
        </p:nvSpPr>
        <p:spPr>
          <a:xfrm>
            <a:off x="578650" y="0"/>
            <a:ext cx="2783115" cy="2084294"/>
          </a:xfrm>
          <a:prstGeom prst="rect">
            <a:avLst/>
          </a:prstGeom>
          <a:pattFill prst="pct5">
            <a:fgClr>
              <a:schemeClr val="tx1"/>
            </a:fgClr>
            <a:bgClr>
              <a:schemeClr val="bg1"/>
            </a:bgClr>
          </a:pattFill>
        </p:spPr>
        <p:txBody>
          <a:bodyPr/>
          <a:lstStyle>
            <a:lvl1pPr>
              <a:defRPr sz="1600"/>
            </a:lvl1pPr>
          </a:lstStyle>
          <a:p>
            <a:r>
              <a:rPr lang="en-US" dirty="0"/>
              <a:t>Drag n Drop</a:t>
            </a:r>
          </a:p>
        </p:txBody>
      </p:sp>
      <p:sp>
        <p:nvSpPr>
          <p:cNvPr id="5" name="Picture Placeholder 5"/>
          <p:cNvSpPr>
            <a:spLocks noGrp="1"/>
          </p:cNvSpPr>
          <p:nvPr>
            <p:ph type="pic" sz="quarter" idx="13" hasCustomPrompt="1"/>
          </p:nvPr>
        </p:nvSpPr>
        <p:spPr>
          <a:xfrm>
            <a:off x="578650" y="2084294"/>
            <a:ext cx="2783115" cy="2084294"/>
          </a:xfrm>
          <a:prstGeom prst="rect">
            <a:avLst/>
          </a:prstGeom>
          <a:pattFill prst="pct5">
            <a:fgClr>
              <a:schemeClr val="tx1"/>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Drag n Drop</a:t>
            </a:r>
          </a:p>
        </p:txBody>
      </p:sp>
      <p:sp>
        <p:nvSpPr>
          <p:cNvPr id="7" name="Picture Placeholder 5"/>
          <p:cNvSpPr>
            <a:spLocks noGrp="1"/>
          </p:cNvSpPr>
          <p:nvPr>
            <p:ph type="pic" sz="quarter" idx="15" hasCustomPrompt="1"/>
          </p:nvPr>
        </p:nvSpPr>
        <p:spPr>
          <a:xfrm>
            <a:off x="3361765" y="0"/>
            <a:ext cx="2783115" cy="4168588"/>
          </a:xfrm>
          <a:prstGeom prst="rect">
            <a:avLst/>
          </a:prstGeom>
          <a:pattFill prst="pct5">
            <a:fgClr>
              <a:schemeClr val="tx1"/>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Drag n Drop</a:t>
            </a:r>
          </a:p>
        </p:txBody>
      </p:sp>
      <p:sp>
        <p:nvSpPr>
          <p:cNvPr id="8" name="Picture Placeholder 5"/>
          <p:cNvSpPr>
            <a:spLocks noGrp="1"/>
          </p:cNvSpPr>
          <p:nvPr>
            <p:ph type="pic" sz="quarter" idx="16" hasCustomPrompt="1"/>
          </p:nvPr>
        </p:nvSpPr>
        <p:spPr>
          <a:xfrm>
            <a:off x="6144880" y="0"/>
            <a:ext cx="2783115" cy="2675966"/>
          </a:xfrm>
          <a:prstGeom prst="rect">
            <a:avLst/>
          </a:prstGeom>
          <a:pattFill prst="pct5">
            <a:fgClr>
              <a:schemeClr val="tx1"/>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Drag n Drop</a:t>
            </a:r>
          </a:p>
        </p:txBody>
      </p:sp>
      <p:sp>
        <p:nvSpPr>
          <p:cNvPr id="9" name="Picture Placeholder 5"/>
          <p:cNvSpPr>
            <a:spLocks noGrp="1"/>
          </p:cNvSpPr>
          <p:nvPr>
            <p:ph type="pic" sz="quarter" idx="17" hasCustomPrompt="1"/>
          </p:nvPr>
        </p:nvSpPr>
        <p:spPr>
          <a:xfrm>
            <a:off x="6144880" y="2675966"/>
            <a:ext cx="2783115" cy="1492622"/>
          </a:xfrm>
          <a:prstGeom prst="rect">
            <a:avLst/>
          </a:prstGeom>
          <a:pattFill prst="pct5">
            <a:fgClr>
              <a:schemeClr val="tx1"/>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Drag n Drop</a:t>
            </a:r>
          </a:p>
        </p:txBody>
      </p:sp>
      <p:sp>
        <p:nvSpPr>
          <p:cNvPr id="11" name="Picture Placeholder 5"/>
          <p:cNvSpPr>
            <a:spLocks noGrp="1"/>
          </p:cNvSpPr>
          <p:nvPr>
            <p:ph type="pic" sz="quarter" idx="19" hasCustomPrompt="1"/>
          </p:nvPr>
        </p:nvSpPr>
        <p:spPr>
          <a:xfrm>
            <a:off x="8927995" y="0"/>
            <a:ext cx="2783115" cy="4168588"/>
          </a:xfrm>
          <a:prstGeom prst="rect">
            <a:avLst/>
          </a:prstGeom>
          <a:pattFill prst="pct5">
            <a:fgClr>
              <a:schemeClr val="tx1"/>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Drag n Drop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1+#ppt_w/2"/>
                                          </p:val>
                                        </p:tav>
                                        <p:tav tm="100000">
                                          <p:val>
                                            <p:strVal val="#ppt_x"/>
                                          </p:val>
                                        </p:tav>
                                      </p:tavLst>
                                    </p:anim>
                                    <p:anim calcmode="lin" valueType="num">
                                      <p:cBhvr additive="base">
                                        <p:cTn id="20" dur="7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1+#ppt_w/2"/>
                                          </p:val>
                                        </p:tav>
                                        <p:tav tm="100000">
                                          <p:val>
                                            <p:strVal val="#ppt_x"/>
                                          </p:val>
                                        </p:tav>
                                      </p:tavLst>
                                    </p:anim>
                                    <p:anim calcmode="lin" valueType="num">
                                      <p:cBhvr additive="base">
                                        <p:cTn id="24" dur="7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5">
    <p:spTree>
      <p:nvGrpSpPr>
        <p:cNvPr id="1" name=""/>
        <p:cNvGrpSpPr/>
        <p:nvPr/>
      </p:nvGrpSpPr>
      <p:grpSpPr>
        <a:xfrm>
          <a:off x="0" y="0"/>
          <a:ext cx="0" cy="0"/>
          <a:chOff x="0" y="0"/>
          <a:chExt cx="0" cy="0"/>
        </a:xfrm>
      </p:grpSpPr>
      <p:sp>
        <p:nvSpPr>
          <p:cNvPr id="4" name="Picture Placeholder 5"/>
          <p:cNvSpPr>
            <a:spLocks noGrp="1"/>
          </p:cNvSpPr>
          <p:nvPr>
            <p:ph type="pic" sz="quarter" idx="12" hasCustomPrompt="1"/>
          </p:nvPr>
        </p:nvSpPr>
        <p:spPr>
          <a:xfrm>
            <a:off x="435202" y="1494970"/>
            <a:ext cx="6532561" cy="4397829"/>
          </a:xfrm>
          <a:prstGeom prst="rect">
            <a:avLst/>
          </a:prstGeom>
          <a:pattFill prst="pct5">
            <a:fgClr>
              <a:schemeClr val="tx1"/>
            </a:fgClr>
            <a:bgClr>
              <a:schemeClr val="bg1"/>
            </a:bgClr>
          </a:pattFill>
        </p:spPr>
        <p:txBody>
          <a:bodyPr/>
          <a:lstStyle>
            <a:lvl1pPr>
              <a:defRPr sz="1600"/>
            </a:lvl1pPr>
          </a:lstStyle>
          <a:p>
            <a:r>
              <a:rPr lang="en-US" dirty="0"/>
              <a:t>Drag n Drop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roundPic">
    <p:spTree>
      <p:nvGrpSpPr>
        <p:cNvPr id="1" name=""/>
        <p:cNvGrpSpPr/>
        <p:nvPr/>
      </p:nvGrpSpPr>
      <p:grpSpPr>
        <a:xfrm>
          <a:off x="0" y="0"/>
          <a:ext cx="0" cy="0"/>
          <a:chOff x="0" y="0"/>
          <a:chExt cx="0" cy="0"/>
        </a:xfrm>
      </p:grpSpPr>
      <p:sp>
        <p:nvSpPr>
          <p:cNvPr id="15" name="Freeform: Shape 14"/>
          <p:cNvSpPr/>
          <p:nvPr userDrawn="1"/>
        </p:nvSpPr>
        <p:spPr>
          <a:xfrm>
            <a:off x="6599583" y="0"/>
            <a:ext cx="5592418" cy="6858000"/>
          </a:xfrm>
          <a:custGeom>
            <a:avLst/>
            <a:gdLst>
              <a:gd name="connsiteX0" fmla="*/ 4457400 w 8966591"/>
              <a:gd name="connsiteY0" fmla="*/ 0 h 6858000"/>
              <a:gd name="connsiteX1" fmla="*/ 8966591 w 8966591"/>
              <a:gd name="connsiteY1" fmla="*/ 0 h 6858000"/>
              <a:gd name="connsiteX2" fmla="*/ 8966591 w 8966591"/>
              <a:gd name="connsiteY2" fmla="*/ 6858000 h 6858000"/>
              <a:gd name="connsiteX3" fmla="*/ 0 w 8966591"/>
              <a:gd name="connsiteY3" fmla="*/ 6858000 h 6858000"/>
              <a:gd name="connsiteX4" fmla="*/ 61754 w 8966591"/>
              <a:gd name="connsiteY4" fmla="*/ 6833651 h 6858000"/>
              <a:gd name="connsiteX5" fmla="*/ 4462324 w 8966591"/>
              <a:gd name="connsiteY5" fmla="*/ 1947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6591" h="6858000">
                <a:moveTo>
                  <a:pt x="4457400" y="0"/>
                </a:moveTo>
                <a:lnTo>
                  <a:pt x="8966591" y="0"/>
                </a:lnTo>
                <a:lnTo>
                  <a:pt x="8966591" y="6858000"/>
                </a:lnTo>
                <a:lnTo>
                  <a:pt x="0" y="6858000"/>
                </a:lnTo>
                <a:lnTo>
                  <a:pt x="61754" y="6833651"/>
                </a:lnTo>
                <a:cubicBezTo>
                  <a:pt x="2647785" y="5739852"/>
                  <a:pt x="4462324" y="3179197"/>
                  <a:pt x="4462324" y="194733"/>
                </a:cubicBezTo>
                <a:close/>
              </a:path>
            </a:pathLst>
          </a:custGeom>
          <a:solidFill>
            <a:srgbClr val="EA5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Picture Placeholder 9"/>
          <p:cNvSpPr>
            <a:spLocks noGrp="1"/>
          </p:cNvSpPr>
          <p:nvPr>
            <p:ph type="pic" sz="quarter" idx="10"/>
          </p:nvPr>
        </p:nvSpPr>
        <p:spPr>
          <a:xfrm>
            <a:off x="7354957" y="0"/>
            <a:ext cx="4837044" cy="6858000"/>
          </a:xfrm>
          <a:custGeom>
            <a:avLst/>
            <a:gdLst>
              <a:gd name="connsiteX0" fmla="*/ 3276238 w 7769954"/>
              <a:gd name="connsiteY0" fmla="*/ 0 h 6858000"/>
              <a:gd name="connsiteX1" fmla="*/ 7769954 w 7769954"/>
              <a:gd name="connsiteY1" fmla="*/ 0 h 6858000"/>
              <a:gd name="connsiteX2" fmla="*/ 7769954 w 7769954"/>
              <a:gd name="connsiteY2" fmla="*/ 6858000 h 6858000"/>
              <a:gd name="connsiteX3" fmla="*/ 0 w 7769954"/>
              <a:gd name="connsiteY3" fmla="*/ 6858000 h 6858000"/>
              <a:gd name="connsiteX4" fmla="*/ 254746 w 7769954"/>
              <a:gd name="connsiteY4" fmla="*/ 6694685 h 6858000"/>
              <a:gd name="connsiteX5" fmla="*/ 3335861 w 7769954"/>
              <a:gd name="connsiteY5" fmla="*/ 899801 h 6858000"/>
              <a:gd name="connsiteX6" fmla="*/ 3299781 w 7769954"/>
              <a:gd name="connsiteY6" fmla="*/ 185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9954" h="6858000">
                <a:moveTo>
                  <a:pt x="3276238" y="0"/>
                </a:moveTo>
                <a:lnTo>
                  <a:pt x="7769954" y="0"/>
                </a:lnTo>
                <a:lnTo>
                  <a:pt x="7769954" y="6858000"/>
                </a:lnTo>
                <a:lnTo>
                  <a:pt x="0" y="6858000"/>
                </a:lnTo>
                <a:lnTo>
                  <a:pt x="254746" y="6694685"/>
                </a:lnTo>
                <a:cubicBezTo>
                  <a:pt x="2113670" y="5438821"/>
                  <a:pt x="3335861" y="3312040"/>
                  <a:pt x="3335861" y="899801"/>
                </a:cubicBezTo>
                <a:cubicBezTo>
                  <a:pt x="3335861" y="658577"/>
                  <a:pt x="3323639" y="420208"/>
                  <a:pt x="3299781" y="185279"/>
                </a:cubicBezTo>
                <a:close/>
              </a:path>
            </a:pathLst>
          </a:custGeom>
          <a:solidFill>
            <a:schemeClr val="bg1">
              <a:lumMod val="95000"/>
              <a:alpha val="3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tx1">
                    <a:lumMod val="65000"/>
                    <a:lumOff val="3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07">
    <p:spTree>
      <p:nvGrpSpPr>
        <p:cNvPr id="1" name=""/>
        <p:cNvGrpSpPr/>
        <p:nvPr/>
      </p:nvGrpSpPr>
      <p:grpSpPr>
        <a:xfrm>
          <a:off x="0" y="0"/>
          <a:ext cx="0" cy="0"/>
          <a:chOff x="0" y="0"/>
          <a:chExt cx="0" cy="0"/>
        </a:xfrm>
      </p:grpSpPr>
      <p:sp>
        <p:nvSpPr>
          <p:cNvPr id="4" name="Picture Placeholder 5"/>
          <p:cNvSpPr>
            <a:spLocks noGrp="1"/>
          </p:cNvSpPr>
          <p:nvPr>
            <p:ph type="pic" sz="quarter" idx="11" hasCustomPrompt="1"/>
          </p:nvPr>
        </p:nvSpPr>
        <p:spPr>
          <a:xfrm>
            <a:off x="0" y="0"/>
            <a:ext cx="5647765" cy="6858000"/>
          </a:xfrm>
          <a:prstGeom prst="rect">
            <a:avLst/>
          </a:prstGeom>
          <a:pattFill prst="pct5">
            <a:fgClr>
              <a:schemeClr val="tx1"/>
            </a:fgClr>
            <a:bgClr>
              <a:schemeClr val="bg1"/>
            </a:bgClr>
          </a:pattFill>
        </p:spPr>
        <p:txBody>
          <a:bodyPr/>
          <a:lstStyle>
            <a:lvl1pPr>
              <a:defRPr sz="1600"/>
            </a:lvl1pPr>
          </a:lstStyle>
          <a:p>
            <a:r>
              <a:rPr lang="en-US" dirty="0"/>
              <a:t>Drag n Drop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2020-11-20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en-US" altLang="zh-CN"/>
              <a:t>‹#›</a:t>
            </a:fld>
            <a:endParaRPr lang="zh-CN"/>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en-US" altLang="zh-CN"/>
              <a:t>‹#›</a:t>
            </a:fld>
            <a:endParaRPr lang="zh-CN"/>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7" name="标题 1026"/>
          <p:cNvSpPr>
            <a:spLocks noGrp="1"/>
          </p:cNvSpPr>
          <p:nvPr>
            <p:ph type="title"/>
          </p:nvPr>
        </p:nvSpPr>
        <p:spPr>
          <a:xfrm>
            <a:off x="609600" y="190500"/>
            <a:ext cx="10972800" cy="582613"/>
          </a:xfrm>
          <a:prstGeom prst="rect">
            <a:avLst/>
          </a:prstGeom>
          <a:noFill/>
          <a:ln w="9525">
            <a:noFill/>
          </a:ln>
        </p:spPr>
        <p:txBody>
          <a:bodyPr anchor="ctr"/>
          <a:lstStyle/>
          <a:p>
            <a:pPr lvl="0"/>
            <a:r>
              <a:rPr lang="zh-CN" altLang="en-US"/>
              <a:t>单击此处编辑母版标题样式</a:t>
            </a:r>
          </a:p>
        </p:txBody>
      </p:sp>
      <p:sp>
        <p:nvSpPr>
          <p:cNvPr id="1028" name="文本占位符 1027"/>
          <p:cNvSpPr>
            <a:spLocks noGrp="1"/>
          </p:cNvSpPr>
          <p:nvPr>
            <p:ph type="body" idx="1"/>
          </p:nvPr>
        </p:nvSpPr>
        <p:spPr>
          <a:xfrm>
            <a:off x="609600" y="1174750"/>
            <a:ext cx="10972800" cy="4953000"/>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2F288E0-7875-42C4-84C8-98DBBD3BF4D2}" type="datetimeFigureOut">
              <a:rPr lang="zh-CN" altLang="en-US" smtClean="0"/>
              <a:t>2020-11-20</a:t>
            </a:fld>
            <a:endParaRPr lang="zh-CN" altLang="en-US"/>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7" name="标题 1026"/>
          <p:cNvSpPr>
            <a:spLocks noGrp="1"/>
          </p:cNvSpPr>
          <p:nvPr>
            <p:ph type="title"/>
          </p:nvPr>
        </p:nvSpPr>
        <p:spPr>
          <a:xfrm>
            <a:off x="609600" y="190500"/>
            <a:ext cx="10972800" cy="582613"/>
          </a:xfrm>
          <a:prstGeom prst="rect">
            <a:avLst/>
          </a:prstGeom>
          <a:noFill/>
          <a:ln w="9525">
            <a:noFill/>
          </a:ln>
        </p:spPr>
        <p:txBody>
          <a:bodyPr anchor="ctr"/>
          <a:lstStyle/>
          <a:p>
            <a:pPr lvl="0"/>
            <a:r>
              <a:rPr lang="zh-CN" altLang="en-US"/>
              <a:t>单击此处编辑母版标题样式</a:t>
            </a:r>
          </a:p>
        </p:txBody>
      </p:sp>
      <p:sp>
        <p:nvSpPr>
          <p:cNvPr id="1028" name="文本占位符 1027"/>
          <p:cNvSpPr>
            <a:spLocks noGrp="1"/>
          </p:cNvSpPr>
          <p:nvPr>
            <p:ph type="body" idx="1"/>
          </p:nvPr>
        </p:nvSpPr>
        <p:spPr>
          <a:xfrm>
            <a:off x="609600" y="1174750"/>
            <a:ext cx="10972800" cy="4953000"/>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solidFill>
                <a:srgbClr val="000000"/>
              </a:solidFill>
            </a:endParaRPr>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7" name="标题 1026"/>
          <p:cNvSpPr>
            <a:spLocks noGrp="1"/>
          </p:cNvSpPr>
          <p:nvPr>
            <p:ph type="title"/>
          </p:nvPr>
        </p:nvSpPr>
        <p:spPr>
          <a:xfrm>
            <a:off x="609600" y="190500"/>
            <a:ext cx="10972800" cy="582613"/>
          </a:xfrm>
          <a:prstGeom prst="rect">
            <a:avLst/>
          </a:prstGeom>
          <a:noFill/>
          <a:ln w="9525">
            <a:noFill/>
          </a:ln>
        </p:spPr>
        <p:txBody>
          <a:bodyPr anchor="ctr"/>
          <a:lstStyle/>
          <a:p>
            <a:pPr lvl="0"/>
            <a:r>
              <a:rPr lang="zh-CN" altLang="en-US"/>
              <a:t>单击此处编辑母版标题样式</a:t>
            </a:r>
          </a:p>
        </p:txBody>
      </p:sp>
      <p:sp>
        <p:nvSpPr>
          <p:cNvPr id="1028" name="文本占位符 1027"/>
          <p:cNvSpPr>
            <a:spLocks noGrp="1"/>
          </p:cNvSpPr>
          <p:nvPr>
            <p:ph type="body" idx="1"/>
          </p:nvPr>
        </p:nvSpPr>
        <p:spPr>
          <a:xfrm>
            <a:off x="609600" y="1174750"/>
            <a:ext cx="10972800" cy="4953000"/>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2F288E0-7875-42C4-84C8-98DBBD3BF4D2}" type="datetimeFigureOut">
              <a:rPr lang="zh-CN" altLang="en-US" smtClean="0">
                <a:solidFill>
                  <a:srgbClr val="000000"/>
                </a:solidFill>
              </a:rPr>
              <a:t>2020-11-20</a:t>
            </a:fld>
            <a:endParaRPr lang="zh-CN" altLang="en-US">
              <a:solidFill>
                <a:srgbClr val="000000"/>
              </a:solidFill>
            </a:endParaRPr>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solidFill>
                <a:srgbClr val="000000"/>
              </a:solidFill>
            </a:endParaRPr>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7D9BB5D0-35E4-459D-AEF3-FE4D7C45CC19}" type="slidenum">
              <a:rPr lang="zh-CN" altLang="en-US" smtClean="0">
                <a:solidFill>
                  <a:srgbClr val="000000"/>
                </a:solidFill>
              </a:rPr>
              <a:t>‹#›</a:t>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ygjy.ah.gov.cn/" TargetMode="Externa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461683"/>
            <a:ext cx="12191999" cy="707886"/>
          </a:xfrm>
          <a:prstGeom prst="rect">
            <a:avLst/>
          </a:prstGeom>
        </p:spPr>
        <p:txBody>
          <a:bodyPr wrap="square">
            <a:spAutoFit/>
          </a:bodyPr>
          <a:lstStyle/>
          <a:p>
            <a:pPr algn="ctr"/>
            <a:r>
              <a:rPr lang="zh-CN" altLang="en-US" sz="4000" b="1" dirty="0">
                <a:solidFill>
                  <a:srgbClr val="000000"/>
                </a:solidFill>
                <a:latin typeface="微软雅黑" panose="020B0503020204020204" pitchFamily="34" charset="-122"/>
                <a:ea typeface="微软雅黑" panose="020B0503020204020204" pitchFamily="34" charset="-122"/>
              </a:rPr>
              <a:t>芜湖市就业</a:t>
            </a:r>
            <a:r>
              <a:rPr lang="zh-CN" altLang="en-US" sz="4000" b="1" dirty="0" smtClean="0">
                <a:solidFill>
                  <a:srgbClr val="000000"/>
                </a:solidFill>
                <a:latin typeface="微软雅黑" panose="020B0503020204020204" pitchFamily="34" charset="-122"/>
                <a:ea typeface="微软雅黑" panose="020B0503020204020204" pitchFamily="34" charset="-122"/>
              </a:rPr>
              <a:t>创业和人才政策解读</a:t>
            </a:r>
          </a:p>
        </p:txBody>
      </p:sp>
      <p:sp>
        <p:nvSpPr>
          <p:cNvPr id="10" name="矩形 9"/>
          <p:cNvSpPr/>
          <p:nvPr/>
        </p:nvSpPr>
        <p:spPr>
          <a:xfrm>
            <a:off x="4798582" y="3298613"/>
            <a:ext cx="2518638" cy="307777"/>
          </a:xfrm>
          <a:prstGeom prst="rect">
            <a:avLst/>
          </a:prstGeom>
        </p:spPr>
        <p:txBody>
          <a:bodyPr wrap="none">
            <a:spAutoFit/>
          </a:bodyPr>
          <a:lstStyle/>
          <a:p>
            <a:r>
              <a:rPr lang="zh-CN" altLang="en-US" sz="1400" smtClean="0">
                <a:solidFill>
                  <a:srgbClr val="000000"/>
                </a:solidFill>
                <a:latin typeface="微软雅黑" panose="020B0503020204020204" pitchFamily="34" charset="-122"/>
                <a:ea typeface="微软雅黑" panose="020B0503020204020204" pitchFamily="34" charset="-122"/>
              </a:rPr>
              <a:t>芜湖市人力资源和社会保障局</a:t>
            </a:r>
          </a:p>
        </p:txBody>
      </p:sp>
      <p:cxnSp>
        <p:nvCxnSpPr>
          <p:cNvPr id="14" name="直接连接符 13"/>
          <p:cNvCxnSpPr/>
          <p:nvPr/>
        </p:nvCxnSpPr>
        <p:spPr>
          <a:xfrm flipH="1">
            <a:off x="3276601" y="3452283"/>
            <a:ext cx="13208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flipH="1">
            <a:off x="7501468" y="3452283"/>
            <a:ext cx="13208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2466"/>
            <a:ext cx="12192000" cy="1525534"/>
          </a:xfrm>
          <a:prstGeom prst="rect">
            <a:avLst/>
          </a:prstGeom>
          <a:effectLst>
            <a:softEdge rad="0"/>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îṩ1îḍe"/>
          <p:cNvSpPr txBox="1"/>
          <p:nvPr/>
        </p:nvSpPr>
        <p:spPr>
          <a:xfrm>
            <a:off x="1165403" y="2237204"/>
            <a:ext cx="4227864" cy="1568450"/>
          </a:xfrm>
          <a:prstGeom prst="rect">
            <a:avLst/>
          </a:prstGeom>
          <a:noFill/>
        </p:spPr>
        <p:txBody>
          <a:bodyPr wrap="square" rtlCol="0">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刚刚工作，房租是对刘同学来说是一比不小的开支，他申请了公共租赁租房，获得</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的基础租金补贴，补贴时间长达</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年，有效缓解了他工作初期的住房困难。</a:t>
            </a:r>
            <a:endParaRPr lang="zh-CN" altLang="en-US" sz="1600"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sp>
        <p:nvSpPr>
          <p:cNvPr id="7" name="文本框 6"/>
          <p:cNvSpPr txBox="1"/>
          <p:nvPr/>
        </p:nvSpPr>
        <p:spPr>
          <a:xfrm>
            <a:off x="1194223" y="1486685"/>
            <a:ext cx="3149177" cy="523220"/>
          </a:xfrm>
          <a:prstGeom prst="rect">
            <a:avLst/>
          </a:prstGeom>
          <a:noFill/>
          <a:ln w="9525">
            <a:noFill/>
          </a:ln>
        </p:spPr>
        <p:txBody>
          <a:bodyPr wrap="square">
            <a:spAutoFit/>
            <a:scene3d>
              <a:camera prst="orthographicFront"/>
              <a:lightRig rig="threePt" dir="t"/>
            </a:scene3d>
          </a:bodyPr>
          <a:lstStyle/>
          <a:p>
            <a:r>
              <a:rPr lang="zh-CN" altLang="en-US" sz="2800" b="1" dirty="0">
                <a:solidFill>
                  <a:srgbClr val="000000"/>
                </a:solidFill>
                <a:latin typeface="微软雅黑" panose="020B0503020204020204" pitchFamily="34" charset="-122"/>
                <a:ea typeface="微软雅黑" panose="020B0503020204020204" pitchFamily="34" charset="-122"/>
                <a:sym typeface="+mn-ea"/>
              </a:rPr>
              <a:t>申请公共租赁租房</a:t>
            </a:r>
            <a:endParaRPr lang="zh-CN" altLang="en-US" sz="2800" b="1"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5976" y="1876464"/>
            <a:ext cx="6125998" cy="4936067"/>
          </a:xfrm>
          <a:prstGeom prst="rect">
            <a:avLst/>
          </a:prstGeom>
        </p:spPr>
      </p:pic>
      <p:sp>
        <p:nvSpPr>
          <p:cNvPr id="151" name="文本框 150"/>
          <p:cNvSpPr txBox="1"/>
          <p:nvPr/>
        </p:nvSpPr>
        <p:spPr>
          <a:xfrm>
            <a:off x="8830734" y="2172484"/>
            <a:ext cx="1667933" cy="369332"/>
          </a:xfrm>
          <a:prstGeom prst="rect">
            <a:avLst/>
          </a:prstGeom>
          <a:noFill/>
          <a:ln w="9525">
            <a:noFill/>
          </a:ln>
        </p:spPr>
        <p:txBody>
          <a:bodyPr wrap="square">
            <a:spAutoFit/>
            <a:scene3d>
              <a:camera prst="orthographicFront"/>
              <a:lightRig rig="threePt" dir="t"/>
            </a:scene3d>
          </a:bodyPr>
          <a:lstStyle/>
          <a:p>
            <a:r>
              <a:rPr lang="zh-CN" altLang="en-US" b="1" smtClean="0">
                <a:solidFill>
                  <a:srgbClr val="FFFFFF"/>
                </a:solidFill>
                <a:latin typeface="微软雅黑" panose="020B0503020204020204" pitchFamily="34" charset="-122"/>
                <a:ea typeface="微软雅黑" panose="020B0503020204020204" pitchFamily="34" charset="-122"/>
                <a:sym typeface="+mn-ea"/>
              </a:rPr>
              <a:t>住房租金补贴</a:t>
            </a:r>
            <a:endParaRPr lang="zh-CN" altLang="en-US" b="1">
              <a:solidFill>
                <a:srgbClr val="FFFFFF"/>
              </a:solidFill>
              <a:latin typeface="微软雅黑" panose="020B0503020204020204" pitchFamily="34" charset="-122"/>
              <a:ea typeface="微软雅黑" panose="020B0503020204020204" pitchFamily="34" charset="-122"/>
              <a:cs typeface="方正粗黑宋简体"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882" y="1320800"/>
            <a:ext cx="7567595" cy="4777393"/>
          </a:xfrm>
          <a:prstGeom prst="rect">
            <a:avLst/>
          </a:prstGeom>
        </p:spPr>
      </p:pic>
      <p:sp>
        <p:nvSpPr>
          <p:cNvPr id="6" name="îṩ1îḍe"/>
          <p:cNvSpPr txBox="1"/>
          <p:nvPr/>
        </p:nvSpPr>
        <p:spPr>
          <a:xfrm>
            <a:off x="854789" y="2346748"/>
            <a:ext cx="3928878" cy="1569660"/>
          </a:xfrm>
          <a:prstGeom prst="rect">
            <a:avLst/>
          </a:prstGeom>
          <a:noFill/>
        </p:spPr>
        <p:txBody>
          <a:bodyPr wrap="square" rtlCol="0">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刘同学不是芜湖人，家在外地，他在</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年返岗后，申领到了</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元的交通探亲补贴，可连续申请</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年。为梦想拼搏的他，可以想回家看看，就回家看看。</a:t>
            </a:r>
            <a:endParaRPr lang="zh-CN" altLang="en-US" sz="1600"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sp>
        <p:nvSpPr>
          <p:cNvPr id="7" name="文本框 6"/>
          <p:cNvSpPr txBox="1"/>
          <p:nvPr/>
        </p:nvSpPr>
        <p:spPr>
          <a:xfrm>
            <a:off x="854789" y="1625717"/>
            <a:ext cx="3741844" cy="523220"/>
          </a:xfrm>
          <a:prstGeom prst="rect">
            <a:avLst/>
          </a:prstGeom>
          <a:noFill/>
          <a:ln w="9525">
            <a:noFill/>
          </a:ln>
        </p:spPr>
        <p:txBody>
          <a:bodyPr wrap="square">
            <a:spAutoFit/>
            <a:scene3d>
              <a:camera prst="orthographicFront"/>
              <a:lightRig rig="threePt" dir="t"/>
            </a:scene3d>
          </a:bodyPr>
          <a:lstStyle/>
          <a:p>
            <a:r>
              <a:rPr lang="zh-CN" altLang="en-US" sz="2800" b="1" smtClean="0">
                <a:solidFill>
                  <a:srgbClr val="000000"/>
                </a:solidFill>
                <a:latin typeface="微软雅黑" panose="020B0503020204020204" pitchFamily="34" charset="-122"/>
                <a:ea typeface="微软雅黑" panose="020B0503020204020204" pitchFamily="34" charset="-122"/>
                <a:sym typeface="+mn-ea"/>
              </a:rPr>
              <a:t>逢年过节回家看看</a:t>
            </a:r>
            <a:endParaRPr lang="zh-CN" altLang="en-US" sz="2800" b="1">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grpSp>
        <p:nvGrpSpPr>
          <p:cNvPr id="151" name="4b9b1366-21d9-4991-8314-88de3337725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0451869" y="5026258"/>
            <a:ext cx="1253737" cy="1195509"/>
            <a:chOff x="3775076" y="917575"/>
            <a:chExt cx="5191125" cy="4949826"/>
          </a:xfrm>
        </p:grpSpPr>
        <p:sp>
          <p:nvSpPr>
            <p:cNvPr id="152" name="i$ḷîḑé"/>
            <p:cNvSpPr/>
            <p:nvPr/>
          </p:nvSpPr>
          <p:spPr bwMode="auto">
            <a:xfrm>
              <a:off x="3775076" y="1290638"/>
              <a:ext cx="5191125" cy="4538663"/>
            </a:xfrm>
            <a:custGeom>
              <a:avLst/>
              <a:gdLst>
                <a:gd name="T0" fmla="*/ 345 w 417"/>
                <a:gd name="T1" fmla="*/ 179 h 365"/>
                <a:gd name="T2" fmla="*/ 207 w 417"/>
                <a:gd name="T3" fmla="*/ 365 h 365"/>
                <a:gd name="T4" fmla="*/ 6 w 417"/>
                <a:gd name="T5" fmla="*/ 255 h 365"/>
                <a:gd name="T6" fmla="*/ 179 w 417"/>
                <a:gd name="T7" fmla="*/ 53 h 365"/>
                <a:gd name="T8" fmla="*/ 345 w 417"/>
                <a:gd name="T9" fmla="*/ 179 h 365"/>
              </a:gdLst>
              <a:ahLst/>
              <a:cxnLst>
                <a:cxn ang="0">
                  <a:pos x="T0" y="T1"/>
                </a:cxn>
                <a:cxn ang="0">
                  <a:pos x="T2" y="T3"/>
                </a:cxn>
                <a:cxn ang="0">
                  <a:pos x="T4" y="T5"/>
                </a:cxn>
                <a:cxn ang="0">
                  <a:pos x="T6" y="T7"/>
                </a:cxn>
                <a:cxn ang="0">
                  <a:pos x="T8" y="T9"/>
                </a:cxn>
              </a:cxnLst>
              <a:rect l="0" t="0" r="r" b="b"/>
              <a:pathLst>
                <a:path w="417" h="365">
                  <a:moveTo>
                    <a:pt x="345" y="179"/>
                  </a:moveTo>
                  <a:cubicBezTo>
                    <a:pt x="417" y="335"/>
                    <a:pt x="307" y="365"/>
                    <a:pt x="207" y="365"/>
                  </a:cubicBezTo>
                  <a:cubicBezTo>
                    <a:pt x="107" y="365"/>
                    <a:pt x="0" y="331"/>
                    <a:pt x="6" y="255"/>
                  </a:cubicBezTo>
                  <a:cubicBezTo>
                    <a:pt x="14" y="153"/>
                    <a:pt x="85" y="87"/>
                    <a:pt x="179" y="53"/>
                  </a:cubicBezTo>
                  <a:cubicBezTo>
                    <a:pt x="326" y="0"/>
                    <a:pt x="306" y="98"/>
                    <a:pt x="345" y="179"/>
                  </a:cubicBezTo>
                  <a:close/>
                </a:path>
              </a:pathLst>
            </a:custGeom>
            <a:solidFill>
              <a:srgbClr val="BF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3" name="iṣlîḍe"/>
            <p:cNvSpPr/>
            <p:nvPr/>
          </p:nvSpPr>
          <p:spPr bwMode="auto">
            <a:xfrm>
              <a:off x="3775076" y="1290638"/>
              <a:ext cx="5191125" cy="4538663"/>
            </a:xfrm>
            <a:custGeom>
              <a:avLst/>
              <a:gdLst>
                <a:gd name="T0" fmla="*/ 345 w 417"/>
                <a:gd name="T1" fmla="*/ 179 h 365"/>
                <a:gd name="T2" fmla="*/ 207 w 417"/>
                <a:gd name="T3" fmla="*/ 365 h 365"/>
                <a:gd name="T4" fmla="*/ 6 w 417"/>
                <a:gd name="T5" fmla="*/ 255 h 365"/>
                <a:gd name="T6" fmla="*/ 179 w 417"/>
                <a:gd name="T7" fmla="*/ 53 h 365"/>
                <a:gd name="T8" fmla="*/ 345 w 417"/>
                <a:gd name="T9" fmla="*/ 179 h 365"/>
              </a:gdLst>
              <a:ahLst/>
              <a:cxnLst>
                <a:cxn ang="0">
                  <a:pos x="T0" y="T1"/>
                </a:cxn>
                <a:cxn ang="0">
                  <a:pos x="T2" y="T3"/>
                </a:cxn>
                <a:cxn ang="0">
                  <a:pos x="T4" y="T5"/>
                </a:cxn>
                <a:cxn ang="0">
                  <a:pos x="T6" y="T7"/>
                </a:cxn>
                <a:cxn ang="0">
                  <a:pos x="T8" y="T9"/>
                </a:cxn>
              </a:cxnLst>
              <a:rect l="0" t="0" r="r" b="b"/>
              <a:pathLst>
                <a:path w="417" h="365">
                  <a:moveTo>
                    <a:pt x="345" y="179"/>
                  </a:moveTo>
                  <a:cubicBezTo>
                    <a:pt x="417" y="335"/>
                    <a:pt x="307" y="365"/>
                    <a:pt x="207" y="365"/>
                  </a:cubicBezTo>
                  <a:cubicBezTo>
                    <a:pt x="107" y="365"/>
                    <a:pt x="0" y="331"/>
                    <a:pt x="6" y="255"/>
                  </a:cubicBezTo>
                  <a:cubicBezTo>
                    <a:pt x="14" y="153"/>
                    <a:pt x="85" y="87"/>
                    <a:pt x="179" y="53"/>
                  </a:cubicBezTo>
                  <a:cubicBezTo>
                    <a:pt x="326" y="0"/>
                    <a:pt x="306" y="98"/>
                    <a:pt x="345" y="179"/>
                  </a:cubicBezTo>
                  <a:close/>
                </a:path>
              </a:pathLst>
            </a:custGeom>
            <a:solidFill>
              <a:srgbClr val="86C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4" name="ïš1ïḋé"/>
            <p:cNvSpPr/>
            <p:nvPr/>
          </p:nvSpPr>
          <p:spPr bwMode="auto">
            <a:xfrm>
              <a:off x="4011613" y="5481638"/>
              <a:ext cx="4183063" cy="385763"/>
            </a:xfrm>
            <a:prstGeom prst="ellipse">
              <a:avLst/>
            </a:prstGeom>
            <a:solidFill>
              <a:srgbClr val="3694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5" name="iṧḻíďe"/>
            <p:cNvSpPr/>
            <p:nvPr/>
          </p:nvSpPr>
          <p:spPr bwMode="auto">
            <a:xfrm>
              <a:off x="4957763" y="3814763"/>
              <a:ext cx="2551113" cy="1928813"/>
            </a:xfrm>
            <a:prstGeom prst="rect">
              <a:avLst/>
            </a:prstGeom>
            <a:solidFill>
              <a:srgbClr val="1647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6" name="îšlïḑé"/>
            <p:cNvSpPr/>
            <p:nvPr/>
          </p:nvSpPr>
          <p:spPr bwMode="auto">
            <a:xfrm>
              <a:off x="5803901" y="3814763"/>
              <a:ext cx="858838" cy="1928813"/>
            </a:xfrm>
            <a:prstGeom prst="rect">
              <a:avLst/>
            </a:prstGeom>
            <a:solidFill>
              <a:srgbClr val="ECC5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7" name="íšļïďê"/>
            <p:cNvSpPr/>
            <p:nvPr/>
          </p:nvSpPr>
          <p:spPr bwMode="auto">
            <a:xfrm>
              <a:off x="5530851" y="917575"/>
              <a:ext cx="1604963" cy="1579563"/>
            </a:xfrm>
            <a:custGeom>
              <a:avLst/>
              <a:gdLst>
                <a:gd name="T0" fmla="*/ 48 w 129"/>
                <a:gd name="T1" fmla="*/ 127 h 127"/>
                <a:gd name="T2" fmla="*/ 51 w 129"/>
                <a:gd name="T3" fmla="*/ 9 h 127"/>
                <a:gd name="T4" fmla="*/ 48 w 129"/>
                <a:gd name="T5" fmla="*/ 127 h 127"/>
              </a:gdLst>
              <a:ahLst/>
              <a:cxnLst>
                <a:cxn ang="0">
                  <a:pos x="T0" y="T1"/>
                </a:cxn>
                <a:cxn ang="0">
                  <a:pos x="T2" y="T3"/>
                </a:cxn>
                <a:cxn ang="0">
                  <a:pos x="T4" y="T5"/>
                </a:cxn>
              </a:cxnLst>
              <a:rect l="0" t="0" r="r" b="b"/>
              <a:pathLst>
                <a:path w="129" h="127">
                  <a:moveTo>
                    <a:pt x="48" y="127"/>
                  </a:moveTo>
                  <a:cubicBezTo>
                    <a:pt x="48" y="127"/>
                    <a:pt x="0" y="33"/>
                    <a:pt x="51" y="9"/>
                  </a:cubicBezTo>
                  <a:cubicBezTo>
                    <a:pt x="51" y="9"/>
                    <a:pt x="129" y="0"/>
                    <a:pt x="48" y="127"/>
                  </a:cubicBezTo>
                  <a:close/>
                </a:path>
              </a:pathLst>
            </a:custGeom>
            <a:solidFill>
              <a:srgbClr val="DBB0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8" name="îṣḻiḋè"/>
            <p:cNvSpPr/>
            <p:nvPr/>
          </p:nvSpPr>
          <p:spPr bwMode="auto">
            <a:xfrm>
              <a:off x="5716588" y="1327150"/>
              <a:ext cx="1046163" cy="1031875"/>
            </a:xfrm>
            <a:custGeom>
              <a:avLst/>
              <a:gdLst>
                <a:gd name="T0" fmla="*/ 31 w 84"/>
                <a:gd name="T1" fmla="*/ 83 h 83"/>
                <a:gd name="T2" fmla="*/ 34 w 84"/>
                <a:gd name="T3" fmla="*/ 6 h 83"/>
                <a:gd name="T4" fmla="*/ 31 w 84"/>
                <a:gd name="T5" fmla="*/ 83 h 83"/>
              </a:gdLst>
              <a:ahLst/>
              <a:cxnLst>
                <a:cxn ang="0">
                  <a:pos x="T0" y="T1"/>
                </a:cxn>
                <a:cxn ang="0">
                  <a:pos x="T2" y="T3"/>
                </a:cxn>
                <a:cxn ang="0">
                  <a:pos x="T4" y="T5"/>
                </a:cxn>
              </a:cxnLst>
              <a:rect l="0" t="0" r="r" b="b"/>
              <a:pathLst>
                <a:path w="84" h="83">
                  <a:moveTo>
                    <a:pt x="31" y="83"/>
                  </a:moveTo>
                  <a:cubicBezTo>
                    <a:pt x="31" y="83"/>
                    <a:pt x="0" y="22"/>
                    <a:pt x="34" y="6"/>
                  </a:cubicBezTo>
                  <a:cubicBezTo>
                    <a:pt x="34" y="6"/>
                    <a:pt x="84" y="0"/>
                    <a:pt x="31" y="83"/>
                  </a:cubicBezTo>
                  <a:close/>
                </a:path>
              </a:pathLst>
            </a:custGeom>
            <a:solidFill>
              <a:srgbClr val="ECC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9" name="iṡḷîďê"/>
            <p:cNvSpPr/>
            <p:nvPr/>
          </p:nvSpPr>
          <p:spPr bwMode="auto">
            <a:xfrm>
              <a:off x="5916613" y="1401763"/>
              <a:ext cx="1879600" cy="1157288"/>
            </a:xfrm>
            <a:custGeom>
              <a:avLst/>
              <a:gdLst>
                <a:gd name="T0" fmla="*/ 0 w 151"/>
                <a:gd name="T1" fmla="*/ 93 h 93"/>
                <a:gd name="T2" fmla="*/ 99 w 151"/>
                <a:gd name="T3" fmla="*/ 27 h 93"/>
                <a:gd name="T4" fmla="*/ 0 w 151"/>
                <a:gd name="T5" fmla="*/ 93 h 93"/>
              </a:gdLst>
              <a:ahLst/>
              <a:cxnLst>
                <a:cxn ang="0">
                  <a:pos x="T0" y="T1"/>
                </a:cxn>
                <a:cxn ang="0">
                  <a:pos x="T2" y="T3"/>
                </a:cxn>
                <a:cxn ang="0">
                  <a:pos x="T4" y="T5"/>
                </a:cxn>
              </a:cxnLst>
              <a:rect l="0" t="0" r="r" b="b"/>
              <a:pathLst>
                <a:path w="151" h="93">
                  <a:moveTo>
                    <a:pt x="0" y="93"/>
                  </a:moveTo>
                  <a:cubicBezTo>
                    <a:pt x="0" y="93"/>
                    <a:pt x="49" y="0"/>
                    <a:pt x="99" y="27"/>
                  </a:cubicBezTo>
                  <a:cubicBezTo>
                    <a:pt x="99" y="27"/>
                    <a:pt x="151" y="86"/>
                    <a:pt x="0" y="93"/>
                  </a:cubicBezTo>
                  <a:close/>
                </a:path>
              </a:pathLst>
            </a:custGeom>
            <a:solidFill>
              <a:srgbClr val="ECC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0" name="ïṡḻîḍé"/>
            <p:cNvSpPr/>
            <p:nvPr/>
          </p:nvSpPr>
          <p:spPr bwMode="auto">
            <a:xfrm>
              <a:off x="6015038" y="1712913"/>
              <a:ext cx="1233488" cy="758825"/>
            </a:xfrm>
            <a:custGeom>
              <a:avLst/>
              <a:gdLst>
                <a:gd name="T0" fmla="*/ 0 w 99"/>
                <a:gd name="T1" fmla="*/ 61 h 61"/>
                <a:gd name="T2" fmla="*/ 65 w 99"/>
                <a:gd name="T3" fmla="*/ 18 h 61"/>
                <a:gd name="T4" fmla="*/ 0 w 99"/>
                <a:gd name="T5" fmla="*/ 61 h 61"/>
              </a:gdLst>
              <a:ahLst/>
              <a:cxnLst>
                <a:cxn ang="0">
                  <a:pos x="T0" y="T1"/>
                </a:cxn>
                <a:cxn ang="0">
                  <a:pos x="T2" y="T3"/>
                </a:cxn>
                <a:cxn ang="0">
                  <a:pos x="T4" y="T5"/>
                </a:cxn>
              </a:cxnLst>
              <a:rect l="0" t="0" r="r" b="b"/>
              <a:pathLst>
                <a:path w="99" h="61">
                  <a:moveTo>
                    <a:pt x="0" y="61"/>
                  </a:moveTo>
                  <a:cubicBezTo>
                    <a:pt x="0" y="61"/>
                    <a:pt x="32" y="0"/>
                    <a:pt x="65" y="18"/>
                  </a:cubicBezTo>
                  <a:cubicBezTo>
                    <a:pt x="65" y="18"/>
                    <a:pt x="99" y="56"/>
                    <a:pt x="0" y="61"/>
                  </a:cubicBezTo>
                  <a:close/>
                </a:path>
              </a:pathLst>
            </a:custGeom>
            <a:solidFill>
              <a:srgbClr val="DBB0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1" name="îṣlîdé"/>
            <p:cNvSpPr/>
            <p:nvPr/>
          </p:nvSpPr>
          <p:spPr bwMode="auto">
            <a:xfrm>
              <a:off x="5045076" y="1077913"/>
              <a:ext cx="1219200" cy="1430338"/>
            </a:xfrm>
            <a:custGeom>
              <a:avLst/>
              <a:gdLst>
                <a:gd name="T0" fmla="*/ 98 w 98"/>
                <a:gd name="T1" fmla="*/ 95 h 115"/>
                <a:gd name="T2" fmla="*/ 0 w 98"/>
                <a:gd name="T3" fmla="*/ 67 h 115"/>
                <a:gd name="T4" fmla="*/ 98 w 98"/>
                <a:gd name="T5" fmla="*/ 95 h 115"/>
              </a:gdLst>
              <a:ahLst/>
              <a:cxnLst>
                <a:cxn ang="0">
                  <a:pos x="T0" y="T1"/>
                </a:cxn>
                <a:cxn ang="0">
                  <a:pos x="T2" y="T3"/>
                </a:cxn>
                <a:cxn ang="0">
                  <a:pos x="T4" y="T5"/>
                </a:cxn>
              </a:cxnLst>
              <a:rect l="0" t="0" r="r" b="b"/>
              <a:pathLst>
                <a:path w="98" h="115">
                  <a:moveTo>
                    <a:pt x="98" y="95"/>
                  </a:moveTo>
                  <a:cubicBezTo>
                    <a:pt x="98" y="95"/>
                    <a:pt x="9" y="115"/>
                    <a:pt x="0" y="67"/>
                  </a:cubicBezTo>
                  <a:cubicBezTo>
                    <a:pt x="0" y="67"/>
                    <a:pt x="9" y="0"/>
                    <a:pt x="98" y="95"/>
                  </a:cubicBezTo>
                  <a:close/>
                </a:path>
              </a:pathLst>
            </a:custGeom>
            <a:solidFill>
              <a:srgbClr val="ECC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2" name="îsḻîḋè"/>
            <p:cNvSpPr/>
            <p:nvPr/>
          </p:nvSpPr>
          <p:spPr bwMode="auto">
            <a:xfrm>
              <a:off x="5294313" y="1376363"/>
              <a:ext cx="846138" cy="995363"/>
            </a:xfrm>
            <a:custGeom>
              <a:avLst/>
              <a:gdLst>
                <a:gd name="T0" fmla="*/ 68 w 68"/>
                <a:gd name="T1" fmla="*/ 66 h 80"/>
                <a:gd name="T2" fmla="*/ 0 w 68"/>
                <a:gd name="T3" fmla="*/ 46 h 80"/>
                <a:gd name="T4" fmla="*/ 68 w 68"/>
                <a:gd name="T5" fmla="*/ 66 h 80"/>
              </a:gdLst>
              <a:ahLst/>
              <a:cxnLst>
                <a:cxn ang="0">
                  <a:pos x="T0" y="T1"/>
                </a:cxn>
                <a:cxn ang="0">
                  <a:pos x="T2" y="T3"/>
                </a:cxn>
                <a:cxn ang="0">
                  <a:pos x="T4" y="T5"/>
                </a:cxn>
              </a:cxnLst>
              <a:rect l="0" t="0" r="r" b="b"/>
              <a:pathLst>
                <a:path w="68" h="80">
                  <a:moveTo>
                    <a:pt x="68" y="66"/>
                  </a:moveTo>
                  <a:cubicBezTo>
                    <a:pt x="68" y="66"/>
                    <a:pt x="6" y="80"/>
                    <a:pt x="0" y="46"/>
                  </a:cubicBezTo>
                  <a:cubicBezTo>
                    <a:pt x="0" y="46"/>
                    <a:pt x="6" y="0"/>
                    <a:pt x="68" y="66"/>
                  </a:cubicBezTo>
                  <a:close/>
                </a:path>
              </a:pathLst>
            </a:custGeom>
            <a:solidFill>
              <a:srgbClr val="DBB0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3" name="íSḻiḋé"/>
            <p:cNvSpPr/>
            <p:nvPr/>
          </p:nvSpPr>
          <p:spPr bwMode="auto">
            <a:xfrm>
              <a:off x="4708526" y="2198688"/>
              <a:ext cx="3036888" cy="708025"/>
            </a:xfrm>
            <a:prstGeom prst="rect">
              <a:avLst/>
            </a:prstGeom>
            <a:solidFill>
              <a:srgbClr val="133E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4" name="îşľîḍé"/>
            <p:cNvSpPr/>
            <p:nvPr/>
          </p:nvSpPr>
          <p:spPr bwMode="auto">
            <a:xfrm>
              <a:off x="5778501" y="2198688"/>
              <a:ext cx="909638" cy="708025"/>
            </a:xfrm>
            <a:prstGeom prst="rect">
              <a:avLst/>
            </a:prstGeom>
            <a:solidFill>
              <a:srgbClr val="DBB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5" name="íSḻídè"/>
            <p:cNvSpPr/>
            <p:nvPr/>
          </p:nvSpPr>
          <p:spPr bwMode="auto">
            <a:xfrm>
              <a:off x="6464301" y="2546350"/>
              <a:ext cx="1020763" cy="1019175"/>
            </a:xfrm>
            <a:prstGeom prst="ellipse">
              <a:avLst/>
            </a:prstGeom>
            <a:solidFill>
              <a:srgbClr val="756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6" name="îṥľidè"/>
            <p:cNvSpPr/>
            <p:nvPr/>
          </p:nvSpPr>
          <p:spPr bwMode="auto">
            <a:xfrm>
              <a:off x="6500813" y="3243263"/>
              <a:ext cx="336550" cy="434975"/>
            </a:xfrm>
            <a:custGeom>
              <a:avLst/>
              <a:gdLst>
                <a:gd name="T0" fmla="*/ 212 w 212"/>
                <a:gd name="T1" fmla="*/ 94 h 274"/>
                <a:gd name="T2" fmla="*/ 63 w 212"/>
                <a:gd name="T3" fmla="*/ 274 h 274"/>
                <a:gd name="T4" fmla="*/ 0 w 212"/>
                <a:gd name="T5" fmla="*/ 0 h 274"/>
                <a:gd name="T6" fmla="*/ 212 w 212"/>
                <a:gd name="T7" fmla="*/ 94 h 274"/>
              </a:gdLst>
              <a:ahLst/>
              <a:cxnLst>
                <a:cxn ang="0">
                  <a:pos x="T0" y="T1"/>
                </a:cxn>
                <a:cxn ang="0">
                  <a:pos x="T2" y="T3"/>
                </a:cxn>
                <a:cxn ang="0">
                  <a:pos x="T4" y="T5"/>
                </a:cxn>
                <a:cxn ang="0">
                  <a:pos x="T6" y="T7"/>
                </a:cxn>
              </a:cxnLst>
              <a:rect l="0" t="0" r="r" b="b"/>
              <a:pathLst>
                <a:path w="212" h="274">
                  <a:moveTo>
                    <a:pt x="212" y="94"/>
                  </a:moveTo>
                  <a:lnTo>
                    <a:pt x="63" y="274"/>
                  </a:lnTo>
                  <a:lnTo>
                    <a:pt x="0" y="0"/>
                  </a:lnTo>
                  <a:lnTo>
                    <a:pt x="212" y="94"/>
                  </a:lnTo>
                  <a:close/>
                </a:path>
              </a:pathLst>
            </a:custGeom>
            <a:solidFill>
              <a:srgbClr val="756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7" name="ïṧ1ídè"/>
            <p:cNvSpPr/>
            <p:nvPr/>
          </p:nvSpPr>
          <p:spPr bwMode="auto">
            <a:xfrm>
              <a:off x="4135438" y="3181350"/>
              <a:ext cx="1158875" cy="1006475"/>
            </a:xfrm>
            <a:prstGeom prst="ellipse">
              <a:avLst/>
            </a:prstGeom>
            <a:solidFill>
              <a:srgbClr val="FF1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8" name="is1îḋe"/>
            <p:cNvSpPr/>
            <p:nvPr/>
          </p:nvSpPr>
          <p:spPr bwMode="auto">
            <a:xfrm>
              <a:off x="4870451" y="3852863"/>
              <a:ext cx="385763" cy="447675"/>
            </a:xfrm>
            <a:custGeom>
              <a:avLst/>
              <a:gdLst>
                <a:gd name="T0" fmla="*/ 0 w 243"/>
                <a:gd name="T1" fmla="*/ 94 h 282"/>
                <a:gd name="T2" fmla="*/ 165 w 243"/>
                <a:gd name="T3" fmla="*/ 282 h 282"/>
                <a:gd name="T4" fmla="*/ 243 w 243"/>
                <a:gd name="T5" fmla="*/ 0 h 282"/>
                <a:gd name="T6" fmla="*/ 0 w 243"/>
                <a:gd name="T7" fmla="*/ 94 h 282"/>
              </a:gdLst>
              <a:ahLst/>
              <a:cxnLst>
                <a:cxn ang="0">
                  <a:pos x="T0" y="T1"/>
                </a:cxn>
                <a:cxn ang="0">
                  <a:pos x="T2" y="T3"/>
                </a:cxn>
                <a:cxn ang="0">
                  <a:pos x="T4" y="T5"/>
                </a:cxn>
                <a:cxn ang="0">
                  <a:pos x="T6" y="T7"/>
                </a:cxn>
              </a:cxnLst>
              <a:rect l="0" t="0" r="r" b="b"/>
              <a:pathLst>
                <a:path w="243" h="282">
                  <a:moveTo>
                    <a:pt x="0" y="94"/>
                  </a:moveTo>
                  <a:lnTo>
                    <a:pt x="165" y="282"/>
                  </a:lnTo>
                  <a:lnTo>
                    <a:pt x="243" y="0"/>
                  </a:lnTo>
                  <a:lnTo>
                    <a:pt x="0" y="94"/>
                  </a:lnTo>
                  <a:close/>
                </a:path>
              </a:pathLst>
            </a:custGeom>
            <a:solidFill>
              <a:srgbClr val="FF1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9" name="i$ľïde"/>
            <p:cNvSpPr/>
            <p:nvPr/>
          </p:nvSpPr>
          <p:spPr bwMode="auto">
            <a:xfrm>
              <a:off x="6140451" y="2770188"/>
              <a:ext cx="236538" cy="211138"/>
            </a:xfrm>
            <a:custGeom>
              <a:avLst/>
              <a:gdLst>
                <a:gd name="T0" fmla="*/ 78 w 149"/>
                <a:gd name="T1" fmla="*/ 0 h 133"/>
                <a:gd name="T2" fmla="*/ 94 w 149"/>
                <a:gd name="T3" fmla="*/ 39 h 133"/>
                <a:gd name="T4" fmla="*/ 149 w 149"/>
                <a:gd name="T5" fmla="*/ 47 h 133"/>
                <a:gd name="T6" fmla="*/ 110 w 149"/>
                <a:gd name="T7" fmla="*/ 86 h 133"/>
                <a:gd name="T8" fmla="*/ 117 w 149"/>
                <a:gd name="T9" fmla="*/ 133 h 133"/>
                <a:gd name="T10" fmla="*/ 78 w 149"/>
                <a:gd name="T11" fmla="*/ 110 h 133"/>
                <a:gd name="T12" fmla="*/ 31 w 149"/>
                <a:gd name="T13" fmla="*/ 133 h 133"/>
                <a:gd name="T14" fmla="*/ 39 w 149"/>
                <a:gd name="T15" fmla="*/ 86 h 133"/>
                <a:gd name="T16" fmla="*/ 0 w 149"/>
                <a:gd name="T17" fmla="*/ 47 h 133"/>
                <a:gd name="T18" fmla="*/ 55 w 149"/>
                <a:gd name="T19" fmla="*/ 39 h 133"/>
                <a:gd name="T20" fmla="*/ 78 w 149"/>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33">
                  <a:moveTo>
                    <a:pt x="78" y="0"/>
                  </a:moveTo>
                  <a:lnTo>
                    <a:pt x="94" y="39"/>
                  </a:lnTo>
                  <a:lnTo>
                    <a:pt x="149" y="47"/>
                  </a:lnTo>
                  <a:lnTo>
                    <a:pt x="110" y="86"/>
                  </a:lnTo>
                  <a:lnTo>
                    <a:pt x="117" y="133"/>
                  </a:lnTo>
                  <a:lnTo>
                    <a:pt x="78" y="110"/>
                  </a:lnTo>
                  <a:lnTo>
                    <a:pt x="31" y="133"/>
                  </a:lnTo>
                  <a:lnTo>
                    <a:pt x="39" y="86"/>
                  </a:lnTo>
                  <a:lnTo>
                    <a:pt x="0" y="47"/>
                  </a:lnTo>
                  <a:lnTo>
                    <a:pt x="55" y="39"/>
                  </a:lnTo>
                  <a:lnTo>
                    <a:pt x="78" y="0"/>
                  </a:lnTo>
                  <a:close/>
                </a:path>
              </a:pathLst>
            </a:custGeom>
            <a:solidFill>
              <a:srgbClr val="FBC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0" name="işļîḍè"/>
            <p:cNvSpPr/>
            <p:nvPr/>
          </p:nvSpPr>
          <p:spPr bwMode="auto">
            <a:xfrm>
              <a:off x="4124326" y="2508250"/>
              <a:ext cx="334963" cy="323850"/>
            </a:xfrm>
            <a:custGeom>
              <a:avLst/>
              <a:gdLst>
                <a:gd name="T0" fmla="*/ 109 w 211"/>
                <a:gd name="T1" fmla="*/ 0 h 204"/>
                <a:gd name="T2" fmla="*/ 141 w 211"/>
                <a:gd name="T3" fmla="*/ 71 h 204"/>
                <a:gd name="T4" fmla="*/ 211 w 211"/>
                <a:gd name="T5" fmla="*/ 79 h 204"/>
                <a:gd name="T6" fmla="*/ 156 w 211"/>
                <a:gd name="T7" fmla="*/ 134 h 204"/>
                <a:gd name="T8" fmla="*/ 172 w 211"/>
                <a:gd name="T9" fmla="*/ 204 h 204"/>
                <a:gd name="T10" fmla="*/ 109 w 211"/>
                <a:gd name="T11" fmla="*/ 173 h 204"/>
                <a:gd name="T12" fmla="*/ 39 w 211"/>
                <a:gd name="T13" fmla="*/ 204 h 204"/>
                <a:gd name="T14" fmla="*/ 54 w 211"/>
                <a:gd name="T15" fmla="*/ 134 h 204"/>
                <a:gd name="T16" fmla="*/ 0 w 211"/>
                <a:gd name="T17" fmla="*/ 79 h 204"/>
                <a:gd name="T18" fmla="*/ 70 w 211"/>
                <a:gd name="T19" fmla="*/ 71 h 204"/>
                <a:gd name="T20" fmla="*/ 109 w 211"/>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04">
                  <a:moveTo>
                    <a:pt x="109" y="0"/>
                  </a:moveTo>
                  <a:lnTo>
                    <a:pt x="141" y="71"/>
                  </a:lnTo>
                  <a:lnTo>
                    <a:pt x="211" y="79"/>
                  </a:lnTo>
                  <a:lnTo>
                    <a:pt x="156" y="134"/>
                  </a:lnTo>
                  <a:lnTo>
                    <a:pt x="172" y="204"/>
                  </a:lnTo>
                  <a:lnTo>
                    <a:pt x="109" y="173"/>
                  </a:lnTo>
                  <a:lnTo>
                    <a:pt x="39" y="204"/>
                  </a:lnTo>
                  <a:lnTo>
                    <a:pt x="54" y="134"/>
                  </a:lnTo>
                  <a:lnTo>
                    <a:pt x="0" y="79"/>
                  </a:lnTo>
                  <a:lnTo>
                    <a:pt x="70" y="71"/>
                  </a:lnTo>
                  <a:lnTo>
                    <a:pt x="109" y="0"/>
                  </a:lnTo>
                  <a:close/>
                </a:path>
              </a:pathLst>
            </a:custGeom>
            <a:solidFill>
              <a:srgbClr val="EF70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1" name="iŝļiḍê"/>
            <p:cNvSpPr/>
            <p:nvPr/>
          </p:nvSpPr>
          <p:spPr bwMode="auto">
            <a:xfrm>
              <a:off x="5878513" y="3168650"/>
              <a:ext cx="336550" cy="322263"/>
            </a:xfrm>
            <a:custGeom>
              <a:avLst/>
              <a:gdLst>
                <a:gd name="T0" fmla="*/ 110 w 212"/>
                <a:gd name="T1" fmla="*/ 0 h 203"/>
                <a:gd name="T2" fmla="*/ 141 w 212"/>
                <a:gd name="T3" fmla="*/ 62 h 203"/>
                <a:gd name="T4" fmla="*/ 212 w 212"/>
                <a:gd name="T5" fmla="*/ 78 h 203"/>
                <a:gd name="T6" fmla="*/ 157 w 212"/>
                <a:gd name="T7" fmla="*/ 125 h 203"/>
                <a:gd name="T8" fmla="*/ 173 w 212"/>
                <a:gd name="T9" fmla="*/ 203 h 203"/>
                <a:gd name="T10" fmla="*/ 110 w 212"/>
                <a:gd name="T11" fmla="*/ 164 h 203"/>
                <a:gd name="T12" fmla="*/ 39 w 212"/>
                <a:gd name="T13" fmla="*/ 203 h 203"/>
                <a:gd name="T14" fmla="*/ 55 w 212"/>
                <a:gd name="T15" fmla="*/ 125 h 203"/>
                <a:gd name="T16" fmla="*/ 0 w 212"/>
                <a:gd name="T17" fmla="*/ 78 h 203"/>
                <a:gd name="T18" fmla="*/ 71 w 212"/>
                <a:gd name="T19" fmla="*/ 62 h 203"/>
                <a:gd name="T20" fmla="*/ 110 w 212"/>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203">
                  <a:moveTo>
                    <a:pt x="110" y="0"/>
                  </a:moveTo>
                  <a:lnTo>
                    <a:pt x="141" y="62"/>
                  </a:lnTo>
                  <a:lnTo>
                    <a:pt x="212" y="78"/>
                  </a:lnTo>
                  <a:lnTo>
                    <a:pt x="157" y="125"/>
                  </a:lnTo>
                  <a:lnTo>
                    <a:pt x="173" y="203"/>
                  </a:lnTo>
                  <a:lnTo>
                    <a:pt x="110" y="164"/>
                  </a:lnTo>
                  <a:lnTo>
                    <a:pt x="39" y="203"/>
                  </a:lnTo>
                  <a:lnTo>
                    <a:pt x="55" y="125"/>
                  </a:lnTo>
                  <a:lnTo>
                    <a:pt x="0" y="78"/>
                  </a:lnTo>
                  <a:lnTo>
                    <a:pt x="71" y="62"/>
                  </a:lnTo>
                  <a:lnTo>
                    <a:pt x="110" y="0"/>
                  </a:lnTo>
                  <a:close/>
                </a:path>
              </a:pathLst>
            </a:custGeom>
            <a:solidFill>
              <a:srgbClr val="A1A0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2" name="iṡľïḑé"/>
            <p:cNvSpPr/>
            <p:nvPr/>
          </p:nvSpPr>
          <p:spPr bwMode="auto">
            <a:xfrm>
              <a:off x="5554663" y="3441700"/>
              <a:ext cx="223838" cy="211138"/>
            </a:xfrm>
            <a:custGeom>
              <a:avLst/>
              <a:gdLst>
                <a:gd name="T0" fmla="*/ 71 w 141"/>
                <a:gd name="T1" fmla="*/ 0 h 133"/>
                <a:gd name="T2" fmla="*/ 94 w 141"/>
                <a:gd name="T3" fmla="*/ 47 h 133"/>
                <a:gd name="T4" fmla="*/ 141 w 141"/>
                <a:gd name="T5" fmla="*/ 47 h 133"/>
                <a:gd name="T6" fmla="*/ 110 w 141"/>
                <a:gd name="T7" fmla="*/ 86 h 133"/>
                <a:gd name="T8" fmla="*/ 118 w 141"/>
                <a:gd name="T9" fmla="*/ 133 h 133"/>
                <a:gd name="T10" fmla="*/ 71 w 141"/>
                <a:gd name="T11" fmla="*/ 110 h 133"/>
                <a:gd name="T12" fmla="*/ 24 w 141"/>
                <a:gd name="T13" fmla="*/ 133 h 133"/>
                <a:gd name="T14" fmla="*/ 39 w 141"/>
                <a:gd name="T15" fmla="*/ 86 h 133"/>
                <a:gd name="T16" fmla="*/ 0 w 141"/>
                <a:gd name="T17" fmla="*/ 47 h 133"/>
                <a:gd name="T18" fmla="*/ 47 w 141"/>
                <a:gd name="T19" fmla="*/ 47 h 133"/>
                <a:gd name="T20" fmla="*/ 71 w 141"/>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3">
                  <a:moveTo>
                    <a:pt x="71" y="0"/>
                  </a:moveTo>
                  <a:lnTo>
                    <a:pt x="94" y="47"/>
                  </a:lnTo>
                  <a:lnTo>
                    <a:pt x="141" y="47"/>
                  </a:lnTo>
                  <a:lnTo>
                    <a:pt x="110" y="86"/>
                  </a:lnTo>
                  <a:lnTo>
                    <a:pt x="118" y="133"/>
                  </a:lnTo>
                  <a:lnTo>
                    <a:pt x="71" y="110"/>
                  </a:lnTo>
                  <a:lnTo>
                    <a:pt x="24" y="133"/>
                  </a:lnTo>
                  <a:lnTo>
                    <a:pt x="39" y="86"/>
                  </a:lnTo>
                  <a:lnTo>
                    <a:pt x="0" y="47"/>
                  </a:lnTo>
                  <a:lnTo>
                    <a:pt x="47" y="47"/>
                  </a:lnTo>
                  <a:lnTo>
                    <a:pt x="71" y="0"/>
                  </a:lnTo>
                  <a:close/>
                </a:path>
              </a:pathLst>
            </a:custGeom>
            <a:solidFill>
              <a:srgbClr val="ED0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3" name="iŝḻiḋe"/>
            <p:cNvSpPr/>
            <p:nvPr/>
          </p:nvSpPr>
          <p:spPr bwMode="auto">
            <a:xfrm>
              <a:off x="7310438" y="2409825"/>
              <a:ext cx="223838" cy="211138"/>
            </a:xfrm>
            <a:custGeom>
              <a:avLst/>
              <a:gdLst>
                <a:gd name="T0" fmla="*/ 70 w 141"/>
                <a:gd name="T1" fmla="*/ 0 h 133"/>
                <a:gd name="T2" fmla="*/ 86 w 141"/>
                <a:gd name="T3" fmla="*/ 39 h 133"/>
                <a:gd name="T4" fmla="*/ 141 w 141"/>
                <a:gd name="T5" fmla="*/ 47 h 133"/>
                <a:gd name="T6" fmla="*/ 102 w 141"/>
                <a:gd name="T7" fmla="*/ 86 h 133"/>
                <a:gd name="T8" fmla="*/ 110 w 141"/>
                <a:gd name="T9" fmla="*/ 133 h 133"/>
                <a:gd name="T10" fmla="*/ 70 w 141"/>
                <a:gd name="T11" fmla="*/ 109 h 133"/>
                <a:gd name="T12" fmla="*/ 23 w 141"/>
                <a:gd name="T13" fmla="*/ 133 h 133"/>
                <a:gd name="T14" fmla="*/ 31 w 141"/>
                <a:gd name="T15" fmla="*/ 86 h 133"/>
                <a:gd name="T16" fmla="*/ 0 w 141"/>
                <a:gd name="T17" fmla="*/ 47 h 133"/>
                <a:gd name="T18" fmla="*/ 47 w 141"/>
                <a:gd name="T19" fmla="*/ 39 h 133"/>
                <a:gd name="T20" fmla="*/ 70 w 141"/>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3">
                  <a:moveTo>
                    <a:pt x="70" y="0"/>
                  </a:moveTo>
                  <a:lnTo>
                    <a:pt x="86" y="39"/>
                  </a:lnTo>
                  <a:lnTo>
                    <a:pt x="141" y="47"/>
                  </a:lnTo>
                  <a:lnTo>
                    <a:pt x="102" y="86"/>
                  </a:lnTo>
                  <a:lnTo>
                    <a:pt x="110" y="133"/>
                  </a:lnTo>
                  <a:lnTo>
                    <a:pt x="70" y="109"/>
                  </a:lnTo>
                  <a:lnTo>
                    <a:pt x="23" y="133"/>
                  </a:lnTo>
                  <a:lnTo>
                    <a:pt x="31" y="86"/>
                  </a:lnTo>
                  <a:lnTo>
                    <a:pt x="0" y="47"/>
                  </a:lnTo>
                  <a:lnTo>
                    <a:pt x="47" y="39"/>
                  </a:lnTo>
                  <a:lnTo>
                    <a:pt x="70" y="0"/>
                  </a:lnTo>
                  <a:close/>
                </a:path>
              </a:pathLst>
            </a:custGeom>
            <a:solidFill>
              <a:srgbClr val="6CD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4" name="išḷïḑé"/>
            <p:cNvSpPr/>
            <p:nvPr/>
          </p:nvSpPr>
          <p:spPr bwMode="auto">
            <a:xfrm>
              <a:off x="5094288" y="2508250"/>
              <a:ext cx="223838" cy="212725"/>
            </a:xfrm>
            <a:custGeom>
              <a:avLst/>
              <a:gdLst>
                <a:gd name="T0" fmla="*/ 71 w 141"/>
                <a:gd name="T1" fmla="*/ 0 h 134"/>
                <a:gd name="T2" fmla="*/ 94 w 141"/>
                <a:gd name="T3" fmla="*/ 40 h 134"/>
                <a:gd name="T4" fmla="*/ 141 w 141"/>
                <a:gd name="T5" fmla="*/ 47 h 134"/>
                <a:gd name="T6" fmla="*/ 102 w 141"/>
                <a:gd name="T7" fmla="*/ 87 h 134"/>
                <a:gd name="T8" fmla="*/ 110 w 141"/>
                <a:gd name="T9" fmla="*/ 134 h 134"/>
                <a:gd name="T10" fmla="*/ 71 w 141"/>
                <a:gd name="T11" fmla="*/ 110 h 134"/>
                <a:gd name="T12" fmla="*/ 24 w 141"/>
                <a:gd name="T13" fmla="*/ 134 h 134"/>
                <a:gd name="T14" fmla="*/ 32 w 141"/>
                <a:gd name="T15" fmla="*/ 87 h 134"/>
                <a:gd name="T16" fmla="*/ 0 w 141"/>
                <a:gd name="T17" fmla="*/ 47 h 134"/>
                <a:gd name="T18" fmla="*/ 47 w 141"/>
                <a:gd name="T19" fmla="*/ 40 h 134"/>
                <a:gd name="T20" fmla="*/ 71 w 141"/>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4">
                  <a:moveTo>
                    <a:pt x="71" y="0"/>
                  </a:moveTo>
                  <a:lnTo>
                    <a:pt x="94" y="40"/>
                  </a:lnTo>
                  <a:lnTo>
                    <a:pt x="141" y="47"/>
                  </a:lnTo>
                  <a:lnTo>
                    <a:pt x="102" y="87"/>
                  </a:lnTo>
                  <a:lnTo>
                    <a:pt x="110" y="134"/>
                  </a:lnTo>
                  <a:lnTo>
                    <a:pt x="71" y="110"/>
                  </a:lnTo>
                  <a:lnTo>
                    <a:pt x="24" y="134"/>
                  </a:lnTo>
                  <a:lnTo>
                    <a:pt x="32" y="87"/>
                  </a:lnTo>
                  <a:lnTo>
                    <a:pt x="0" y="47"/>
                  </a:lnTo>
                  <a:lnTo>
                    <a:pt x="47" y="40"/>
                  </a:lnTo>
                  <a:lnTo>
                    <a:pt x="71" y="0"/>
                  </a:lnTo>
                  <a:close/>
                </a:path>
              </a:pathLst>
            </a:custGeom>
            <a:solidFill>
              <a:srgbClr val="FBC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5" name="íSlïḍè"/>
            <p:cNvSpPr/>
            <p:nvPr/>
          </p:nvSpPr>
          <p:spPr bwMode="auto">
            <a:xfrm>
              <a:off x="7135813" y="3989388"/>
              <a:ext cx="722313" cy="733425"/>
            </a:xfrm>
            <a:prstGeom prst="ellipse">
              <a:avLst/>
            </a:prstGeom>
            <a:solidFill>
              <a:srgbClr val="FE92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6" name="îś1iḋè"/>
            <p:cNvSpPr/>
            <p:nvPr/>
          </p:nvSpPr>
          <p:spPr bwMode="auto">
            <a:xfrm>
              <a:off x="7210426" y="4076700"/>
              <a:ext cx="573088" cy="571500"/>
            </a:xfrm>
            <a:prstGeom prst="ellipse">
              <a:avLst/>
            </a:prstGeom>
            <a:solidFill>
              <a:srgbClr val="FCB3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7" name="íśḷïďê"/>
            <p:cNvSpPr/>
            <p:nvPr/>
          </p:nvSpPr>
          <p:spPr bwMode="auto">
            <a:xfrm>
              <a:off x="7397751" y="4138613"/>
              <a:ext cx="223838" cy="409575"/>
            </a:xfrm>
            <a:custGeom>
              <a:avLst/>
              <a:gdLst>
                <a:gd name="T0" fmla="*/ 7 w 18"/>
                <a:gd name="T1" fmla="*/ 33 h 33"/>
                <a:gd name="T2" fmla="*/ 7 w 18"/>
                <a:gd name="T3" fmla="*/ 29 h 33"/>
                <a:gd name="T4" fmla="*/ 0 w 18"/>
                <a:gd name="T5" fmla="*/ 28 h 33"/>
                <a:gd name="T6" fmla="*/ 1 w 18"/>
                <a:gd name="T7" fmla="*/ 23 h 33"/>
                <a:gd name="T8" fmla="*/ 8 w 18"/>
                <a:gd name="T9" fmla="*/ 25 h 33"/>
                <a:gd name="T10" fmla="*/ 12 w 18"/>
                <a:gd name="T11" fmla="*/ 22 h 33"/>
                <a:gd name="T12" fmla="*/ 8 w 18"/>
                <a:gd name="T13" fmla="*/ 19 h 33"/>
                <a:gd name="T14" fmla="*/ 0 w 18"/>
                <a:gd name="T15" fmla="*/ 11 h 33"/>
                <a:gd name="T16" fmla="*/ 7 w 18"/>
                <a:gd name="T17" fmla="*/ 4 h 33"/>
                <a:gd name="T18" fmla="*/ 7 w 18"/>
                <a:gd name="T19" fmla="*/ 0 h 33"/>
                <a:gd name="T20" fmla="*/ 11 w 18"/>
                <a:gd name="T21" fmla="*/ 0 h 33"/>
                <a:gd name="T22" fmla="*/ 11 w 18"/>
                <a:gd name="T23" fmla="*/ 4 h 33"/>
                <a:gd name="T24" fmla="*/ 17 w 18"/>
                <a:gd name="T25" fmla="*/ 5 h 33"/>
                <a:gd name="T26" fmla="*/ 16 w 18"/>
                <a:gd name="T27" fmla="*/ 10 h 33"/>
                <a:gd name="T28" fmla="*/ 10 w 18"/>
                <a:gd name="T29" fmla="*/ 8 h 33"/>
                <a:gd name="T30" fmla="*/ 7 w 18"/>
                <a:gd name="T31" fmla="*/ 10 h 33"/>
                <a:gd name="T32" fmla="*/ 11 w 18"/>
                <a:gd name="T33" fmla="*/ 14 h 33"/>
                <a:gd name="T34" fmla="*/ 18 w 18"/>
                <a:gd name="T35" fmla="*/ 22 h 33"/>
                <a:gd name="T36" fmla="*/ 11 w 18"/>
                <a:gd name="T37" fmla="*/ 29 h 33"/>
                <a:gd name="T38" fmla="*/ 11 w 18"/>
                <a:gd name="T39" fmla="*/ 33 h 33"/>
                <a:gd name="T40" fmla="*/ 7 w 18"/>
                <a:gd name="T4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33">
                  <a:moveTo>
                    <a:pt x="7" y="33"/>
                  </a:moveTo>
                  <a:cubicBezTo>
                    <a:pt x="7" y="29"/>
                    <a:pt x="7" y="29"/>
                    <a:pt x="7" y="29"/>
                  </a:cubicBezTo>
                  <a:cubicBezTo>
                    <a:pt x="4" y="29"/>
                    <a:pt x="2" y="28"/>
                    <a:pt x="0" y="28"/>
                  </a:cubicBezTo>
                  <a:cubicBezTo>
                    <a:pt x="1" y="23"/>
                    <a:pt x="1" y="23"/>
                    <a:pt x="1" y="23"/>
                  </a:cubicBezTo>
                  <a:cubicBezTo>
                    <a:pt x="3" y="24"/>
                    <a:pt x="5" y="25"/>
                    <a:pt x="8" y="25"/>
                  </a:cubicBezTo>
                  <a:cubicBezTo>
                    <a:pt x="10" y="25"/>
                    <a:pt x="12" y="24"/>
                    <a:pt x="12" y="22"/>
                  </a:cubicBezTo>
                  <a:cubicBezTo>
                    <a:pt x="12" y="21"/>
                    <a:pt x="11" y="20"/>
                    <a:pt x="8" y="19"/>
                  </a:cubicBezTo>
                  <a:cubicBezTo>
                    <a:pt x="3" y="17"/>
                    <a:pt x="0" y="15"/>
                    <a:pt x="0" y="11"/>
                  </a:cubicBezTo>
                  <a:cubicBezTo>
                    <a:pt x="0" y="8"/>
                    <a:pt x="3" y="5"/>
                    <a:pt x="7" y="4"/>
                  </a:cubicBezTo>
                  <a:cubicBezTo>
                    <a:pt x="7" y="0"/>
                    <a:pt x="7" y="0"/>
                    <a:pt x="7" y="0"/>
                  </a:cubicBezTo>
                  <a:cubicBezTo>
                    <a:pt x="11" y="0"/>
                    <a:pt x="11" y="0"/>
                    <a:pt x="11" y="0"/>
                  </a:cubicBezTo>
                  <a:cubicBezTo>
                    <a:pt x="11" y="4"/>
                    <a:pt x="11" y="4"/>
                    <a:pt x="11" y="4"/>
                  </a:cubicBezTo>
                  <a:cubicBezTo>
                    <a:pt x="14" y="4"/>
                    <a:pt x="16" y="4"/>
                    <a:pt x="17" y="5"/>
                  </a:cubicBezTo>
                  <a:cubicBezTo>
                    <a:pt x="16" y="10"/>
                    <a:pt x="16" y="10"/>
                    <a:pt x="16" y="10"/>
                  </a:cubicBezTo>
                  <a:cubicBezTo>
                    <a:pt x="15" y="9"/>
                    <a:pt x="13" y="8"/>
                    <a:pt x="10" y="8"/>
                  </a:cubicBezTo>
                  <a:cubicBezTo>
                    <a:pt x="7" y="8"/>
                    <a:pt x="7" y="9"/>
                    <a:pt x="7" y="10"/>
                  </a:cubicBezTo>
                  <a:cubicBezTo>
                    <a:pt x="7" y="12"/>
                    <a:pt x="8" y="13"/>
                    <a:pt x="11" y="14"/>
                  </a:cubicBezTo>
                  <a:cubicBezTo>
                    <a:pt x="16" y="16"/>
                    <a:pt x="18" y="18"/>
                    <a:pt x="18" y="22"/>
                  </a:cubicBezTo>
                  <a:cubicBezTo>
                    <a:pt x="18" y="25"/>
                    <a:pt x="16" y="28"/>
                    <a:pt x="11" y="29"/>
                  </a:cubicBezTo>
                  <a:cubicBezTo>
                    <a:pt x="11" y="33"/>
                    <a:pt x="11" y="33"/>
                    <a:pt x="11" y="33"/>
                  </a:cubicBezTo>
                  <a:lnTo>
                    <a:pt x="7" y="33"/>
                  </a:lnTo>
                  <a:close/>
                </a:path>
              </a:pathLst>
            </a:custGeom>
            <a:solidFill>
              <a:srgbClr val="F9DD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8" name="ïśḷïďè"/>
            <p:cNvSpPr/>
            <p:nvPr/>
          </p:nvSpPr>
          <p:spPr bwMode="auto">
            <a:xfrm>
              <a:off x="4210051" y="1676400"/>
              <a:ext cx="560388" cy="571500"/>
            </a:xfrm>
            <a:prstGeom prst="ellipse">
              <a:avLst/>
            </a:prstGeom>
            <a:solidFill>
              <a:srgbClr val="FE92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9" name="iSḷíḍè"/>
            <p:cNvSpPr/>
            <p:nvPr/>
          </p:nvSpPr>
          <p:spPr bwMode="auto">
            <a:xfrm>
              <a:off x="4273551" y="1738313"/>
              <a:ext cx="447675" cy="447675"/>
            </a:xfrm>
            <a:prstGeom prst="ellipse">
              <a:avLst/>
            </a:prstGeom>
            <a:solidFill>
              <a:srgbClr val="FCB3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80" name="îs1ïďè"/>
            <p:cNvSpPr/>
            <p:nvPr/>
          </p:nvSpPr>
          <p:spPr bwMode="auto">
            <a:xfrm>
              <a:off x="4422776" y="1787525"/>
              <a:ext cx="174625" cy="323850"/>
            </a:xfrm>
            <a:custGeom>
              <a:avLst/>
              <a:gdLst>
                <a:gd name="T0" fmla="*/ 5 w 14"/>
                <a:gd name="T1" fmla="*/ 26 h 26"/>
                <a:gd name="T2" fmla="*/ 5 w 14"/>
                <a:gd name="T3" fmla="*/ 23 h 26"/>
                <a:gd name="T4" fmla="*/ 0 w 14"/>
                <a:gd name="T5" fmla="*/ 22 h 26"/>
                <a:gd name="T6" fmla="*/ 1 w 14"/>
                <a:gd name="T7" fmla="*/ 18 h 26"/>
                <a:gd name="T8" fmla="*/ 6 w 14"/>
                <a:gd name="T9" fmla="*/ 19 h 26"/>
                <a:gd name="T10" fmla="*/ 9 w 14"/>
                <a:gd name="T11" fmla="*/ 17 h 26"/>
                <a:gd name="T12" fmla="*/ 5 w 14"/>
                <a:gd name="T13" fmla="*/ 15 h 26"/>
                <a:gd name="T14" fmla="*/ 0 w 14"/>
                <a:gd name="T15" fmla="*/ 9 h 26"/>
                <a:gd name="T16" fmla="*/ 5 w 14"/>
                <a:gd name="T17" fmla="*/ 3 h 26"/>
                <a:gd name="T18" fmla="*/ 5 w 14"/>
                <a:gd name="T19" fmla="*/ 0 h 26"/>
                <a:gd name="T20" fmla="*/ 8 w 14"/>
                <a:gd name="T21" fmla="*/ 0 h 26"/>
                <a:gd name="T22" fmla="*/ 8 w 14"/>
                <a:gd name="T23" fmla="*/ 3 h 26"/>
                <a:gd name="T24" fmla="*/ 13 w 14"/>
                <a:gd name="T25" fmla="*/ 4 h 26"/>
                <a:gd name="T26" fmla="*/ 12 w 14"/>
                <a:gd name="T27" fmla="*/ 8 h 26"/>
                <a:gd name="T28" fmla="*/ 7 w 14"/>
                <a:gd name="T29" fmla="*/ 7 h 26"/>
                <a:gd name="T30" fmla="*/ 5 w 14"/>
                <a:gd name="T31" fmla="*/ 8 h 26"/>
                <a:gd name="T32" fmla="*/ 8 w 14"/>
                <a:gd name="T33" fmla="*/ 11 h 26"/>
                <a:gd name="T34" fmla="*/ 14 w 14"/>
                <a:gd name="T35" fmla="*/ 17 h 26"/>
                <a:gd name="T36" fmla="*/ 8 w 14"/>
                <a:gd name="T37" fmla="*/ 23 h 26"/>
                <a:gd name="T38" fmla="*/ 8 w 14"/>
                <a:gd name="T39" fmla="*/ 26 h 26"/>
                <a:gd name="T40" fmla="*/ 5 w 14"/>
                <a:gd name="T4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6">
                  <a:moveTo>
                    <a:pt x="5" y="26"/>
                  </a:moveTo>
                  <a:cubicBezTo>
                    <a:pt x="5" y="23"/>
                    <a:pt x="5" y="23"/>
                    <a:pt x="5" y="23"/>
                  </a:cubicBezTo>
                  <a:cubicBezTo>
                    <a:pt x="3" y="23"/>
                    <a:pt x="1" y="22"/>
                    <a:pt x="0" y="22"/>
                  </a:cubicBezTo>
                  <a:cubicBezTo>
                    <a:pt x="1" y="18"/>
                    <a:pt x="1" y="18"/>
                    <a:pt x="1" y="18"/>
                  </a:cubicBezTo>
                  <a:cubicBezTo>
                    <a:pt x="2" y="19"/>
                    <a:pt x="4" y="19"/>
                    <a:pt x="6" y="19"/>
                  </a:cubicBezTo>
                  <a:cubicBezTo>
                    <a:pt x="8" y="19"/>
                    <a:pt x="9" y="19"/>
                    <a:pt x="9" y="17"/>
                  </a:cubicBezTo>
                  <a:cubicBezTo>
                    <a:pt x="9" y="16"/>
                    <a:pt x="8" y="15"/>
                    <a:pt x="5" y="15"/>
                  </a:cubicBezTo>
                  <a:cubicBezTo>
                    <a:pt x="2" y="14"/>
                    <a:pt x="0" y="12"/>
                    <a:pt x="0" y="9"/>
                  </a:cubicBezTo>
                  <a:cubicBezTo>
                    <a:pt x="0" y="6"/>
                    <a:pt x="2" y="4"/>
                    <a:pt x="5" y="3"/>
                  </a:cubicBezTo>
                  <a:cubicBezTo>
                    <a:pt x="5" y="0"/>
                    <a:pt x="5" y="0"/>
                    <a:pt x="5" y="0"/>
                  </a:cubicBezTo>
                  <a:cubicBezTo>
                    <a:pt x="8" y="0"/>
                    <a:pt x="8" y="0"/>
                    <a:pt x="8" y="0"/>
                  </a:cubicBezTo>
                  <a:cubicBezTo>
                    <a:pt x="8" y="3"/>
                    <a:pt x="8" y="3"/>
                    <a:pt x="8" y="3"/>
                  </a:cubicBezTo>
                  <a:cubicBezTo>
                    <a:pt x="10" y="3"/>
                    <a:pt x="12" y="4"/>
                    <a:pt x="13" y="4"/>
                  </a:cubicBezTo>
                  <a:cubicBezTo>
                    <a:pt x="12" y="8"/>
                    <a:pt x="12" y="8"/>
                    <a:pt x="12" y="8"/>
                  </a:cubicBezTo>
                  <a:cubicBezTo>
                    <a:pt x="11" y="7"/>
                    <a:pt x="10" y="7"/>
                    <a:pt x="7" y="7"/>
                  </a:cubicBezTo>
                  <a:cubicBezTo>
                    <a:pt x="5" y="7"/>
                    <a:pt x="5" y="8"/>
                    <a:pt x="5" y="8"/>
                  </a:cubicBezTo>
                  <a:cubicBezTo>
                    <a:pt x="5" y="9"/>
                    <a:pt x="6" y="10"/>
                    <a:pt x="8" y="11"/>
                  </a:cubicBezTo>
                  <a:cubicBezTo>
                    <a:pt x="12" y="12"/>
                    <a:pt x="14" y="14"/>
                    <a:pt x="14" y="17"/>
                  </a:cubicBezTo>
                  <a:cubicBezTo>
                    <a:pt x="14" y="20"/>
                    <a:pt x="12" y="22"/>
                    <a:pt x="8" y="23"/>
                  </a:cubicBezTo>
                  <a:cubicBezTo>
                    <a:pt x="8" y="26"/>
                    <a:pt x="8" y="26"/>
                    <a:pt x="8" y="26"/>
                  </a:cubicBezTo>
                  <a:lnTo>
                    <a:pt x="5" y="26"/>
                  </a:lnTo>
                  <a:close/>
                </a:path>
              </a:pathLst>
            </a:custGeom>
            <a:solidFill>
              <a:srgbClr val="F9DD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îṩ1îḍe"/>
          <p:cNvSpPr txBox="1"/>
          <p:nvPr/>
        </p:nvSpPr>
        <p:spPr>
          <a:xfrm>
            <a:off x="5639836" y="3222215"/>
            <a:ext cx="6010910" cy="787523"/>
          </a:xfrm>
          <a:prstGeom prst="rect">
            <a:avLst/>
          </a:prstGeom>
          <a:noFill/>
        </p:spPr>
        <p:txBody>
          <a:bodyPr wrap="square" rtlCol="0">
            <a:spAutoFit/>
          </a:bodyPr>
          <a:lstStyle/>
          <a:p>
            <a:pPr>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如果刘建吾同学想</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在芜湖安家落户</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，那他可以根据</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来</a:t>
            </a:r>
            <a:r>
              <a:rPr lang="zh-CN"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芜就业购房</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的相关政策</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申请</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学业</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及安家</a:t>
            </a:r>
            <a:r>
              <a:rPr lang="zh-CN"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补助</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5585613" y="2621021"/>
            <a:ext cx="3741844" cy="523220"/>
          </a:xfrm>
          <a:prstGeom prst="rect">
            <a:avLst/>
          </a:prstGeom>
          <a:noFill/>
          <a:ln w="9525">
            <a:noFill/>
          </a:ln>
        </p:spPr>
        <p:txBody>
          <a:bodyPr wrap="square">
            <a:spAutoFit/>
            <a:scene3d>
              <a:camera prst="orthographicFront"/>
              <a:lightRig rig="threePt" dir="t"/>
            </a:scene3d>
          </a:bodyPr>
          <a:lstStyle/>
          <a:p>
            <a:r>
              <a:rPr lang="zh-CN" altLang="en-US" sz="2800" b="1" smtClean="0">
                <a:solidFill>
                  <a:srgbClr val="000000"/>
                </a:solidFill>
                <a:latin typeface="微软雅黑" panose="020B0503020204020204" pitchFamily="34" charset="-122"/>
                <a:ea typeface="微软雅黑" panose="020B0503020204020204" pitchFamily="34" charset="-122"/>
                <a:sym typeface="+mn-ea"/>
              </a:rPr>
              <a:t>安家落户在芜湖</a:t>
            </a:r>
            <a:endParaRPr lang="zh-CN" altLang="en-US" sz="2800" b="1">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01" y="900644"/>
            <a:ext cx="5758267" cy="603480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228" y="1083733"/>
            <a:ext cx="7053562" cy="4699001"/>
          </a:xfrm>
          <a:prstGeom prst="rect">
            <a:avLst/>
          </a:prstGeom>
        </p:spPr>
      </p:pic>
      <p:sp>
        <p:nvSpPr>
          <p:cNvPr id="6" name="îṩ1îḍe"/>
          <p:cNvSpPr txBox="1"/>
          <p:nvPr/>
        </p:nvSpPr>
        <p:spPr>
          <a:xfrm>
            <a:off x="483898" y="2962480"/>
            <a:ext cx="5061768" cy="2308324"/>
          </a:xfrm>
          <a:prstGeom prst="rect">
            <a:avLst/>
          </a:prstGeom>
          <a:noFill/>
        </p:spPr>
        <p:txBody>
          <a:bodyPr wrap="square" rtlCol="0">
            <a:spAutoFit/>
          </a:bodyPr>
          <a:lstStyle/>
          <a:p>
            <a:pPr>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如果刘建吾同学选择了创业，他可以通过安徽省创业服务云平台获得各类政策扶持，或者参加创新创业大赛获得补助或奖励，如果他创办的企业</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正常</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经营</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个月以上</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，还可以获得</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5000</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元的一次性</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创业</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补贴。如果创办的企业选择入住市级创业载体，还可享受场租、水电、物业费减免。</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483898" y="2439260"/>
            <a:ext cx="5401310" cy="523220"/>
          </a:xfrm>
          <a:prstGeom prst="rect">
            <a:avLst/>
          </a:prstGeom>
          <a:noFill/>
          <a:ln w="9525">
            <a:noFill/>
          </a:ln>
        </p:spPr>
        <p:txBody>
          <a:bodyPr wrap="square">
            <a:spAutoFit/>
            <a:scene3d>
              <a:camera prst="orthographicFront"/>
              <a:lightRig rig="threePt" dir="t"/>
            </a:scene3d>
          </a:bodyPr>
          <a:lstStyle/>
          <a:p>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如果</a:t>
            </a: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刘建吾</a:t>
            </a:r>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选择了创业</a:t>
            </a:r>
            <a:endParaRPr lang="zh-CN" altLang="en-US" sz="2800" b="1"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p:cNvSpPr/>
          <p:nvPr/>
        </p:nvSpPr>
        <p:spPr>
          <a:xfrm>
            <a:off x="11348081" y="5506278"/>
            <a:ext cx="843919" cy="1351722"/>
          </a:xfrm>
          <a:custGeom>
            <a:avLst/>
            <a:gdLst>
              <a:gd name="connsiteX0" fmla="*/ 2231967 w 2231967"/>
              <a:gd name="connsiteY0" fmla="*/ 0 h 3574987"/>
              <a:gd name="connsiteX1" fmla="*/ 2231967 w 2231967"/>
              <a:gd name="connsiteY1" fmla="*/ 3574987 h 3574987"/>
              <a:gd name="connsiteX2" fmla="*/ 0 w 2231967"/>
              <a:gd name="connsiteY2" fmla="*/ 3574987 h 3574987"/>
              <a:gd name="connsiteX3" fmla="*/ 6122 w 2231967"/>
              <a:gd name="connsiteY3" fmla="*/ 3526811 h 3574987"/>
              <a:gd name="connsiteX4" fmla="*/ 2047230 w 2231967"/>
              <a:gd name="connsiteY4" fmla="*/ 131370 h 357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967" h="3574987">
                <a:moveTo>
                  <a:pt x="2231967" y="0"/>
                </a:moveTo>
                <a:lnTo>
                  <a:pt x="2231967" y="3574987"/>
                </a:lnTo>
                <a:lnTo>
                  <a:pt x="0" y="3574987"/>
                </a:lnTo>
                <a:lnTo>
                  <a:pt x="6122" y="3526811"/>
                </a:lnTo>
                <a:cubicBezTo>
                  <a:pt x="217814" y="2141364"/>
                  <a:pt x="972981" y="934752"/>
                  <a:pt x="2047230" y="131370"/>
                </a:cubicBezTo>
                <a:close/>
              </a:path>
            </a:pathLst>
          </a:custGeom>
          <a:gradFill>
            <a:gsLst>
              <a:gs pos="100000">
                <a:schemeClr val="accent1"/>
              </a:gs>
              <a:gs pos="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878063" y="1825007"/>
            <a:ext cx="5827236" cy="707886"/>
          </a:xfrm>
          <a:prstGeom prst="rect">
            <a:avLst/>
          </a:prstGeom>
          <a:noFill/>
        </p:spPr>
        <p:txBody>
          <a:bodyPr wrap="none" rtlCol="0" anchor="t">
            <a:spAutoFit/>
          </a:bodyPr>
          <a:lstStyle/>
          <a:p>
            <a:r>
              <a:rPr lang="zh-CN" altLang="zh-CN" sz="4000" b="1" kern="100" dirty="0">
                <a:solidFill>
                  <a:srgbClr val="EA5404"/>
                </a:solidFill>
                <a:latin typeface="微软雅黑" panose="020B0503020204020204" pitchFamily="34" charset="-122"/>
                <a:ea typeface="微软雅黑" panose="020B0503020204020204" pitchFamily="34" charset="-122"/>
                <a:cs typeface="仿宋" panose="02010609060101010101" pitchFamily="49" charset="-122"/>
              </a:rPr>
              <a:t>稳就业、促创业、聚</a:t>
            </a:r>
            <a:r>
              <a:rPr lang="zh-CN" altLang="zh-CN" sz="4000" b="1" kern="100" dirty="0" smtClean="0">
                <a:solidFill>
                  <a:srgbClr val="EA5404"/>
                </a:solidFill>
                <a:latin typeface="微软雅黑" panose="020B0503020204020204" pitchFamily="34" charset="-122"/>
                <a:ea typeface="微软雅黑" panose="020B0503020204020204" pitchFamily="34" charset="-122"/>
                <a:cs typeface="仿宋" panose="02010609060101010101" pitchFamily="49" charset="-122"/>
              </a:rPr>
              <a:t>人才</a:t>
            </a:r>
            <a:endParaRPr lang="zh-CN" altLang="en-US" sz="4000" b="1" dirty="0">
              <a:solidFill>
                <a:srgbClr val="EA5404"/>
              </a:solidFill>
              <a:latin typeface="微软雅黑" panose="020B0503020204020204" pitchFamily="34" charset="-122"/>
              <a:ea typeface="微软雅黑" panose="020B0503020204020204" pitchFamily="34" charset="-122"/>
            </a:endParaRPr>
          </a:p>
        </p:txBody>
      </p:sp>
      <p:sp>
        <p:nvSpPr>
          <p:cNvPr id="17" name="Rectangle: Rounded Corners 30"/>
          <p:cNvSpPr/>
          <p:nvPr/>
        </p:nvSpPr>
        <p:spPr>
          <a:xfrm>
            <a:off x="878063" y="3284884"/>
            <a:ext cx="2859051" cy="402533"/>
          </a:xfrm>
          <a:prstGeom prst="roundRect">
            <a:avLst>
              <a:gd name="adj" fmla="val 50000"/>
            </a:avLst>
          </a:prstGeom>
          <a:noFill/>
          <a:ln w="19050">
            <a:solidFill>
              <a:srgbClr val="FF9966"/>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smtClean="0">
                <a:solidFill>
                  <a:schemeClr val="bg1"/>
                </a:solidFill>
                <a:latin typeface="微软雅黑" panose="020B0503020204020204" pitchFamily="34" charset="-122"/>
                <a:ea typeface="微软雅黑" panose="020B0503020204020204" pitchFamily="34" charset="-122"/>
              </a:rPr>
              <a:t>企 业 吸 纳 政 策</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0067" r="30067"/>
          <a:stretch>
            <a:fillRect/>
          </a:stretch>
        </p:blipFill>
        <p:spPr/>
      </p:pic>
      <p:sp>
        <p:nvSpPr>
          <p:cNvPr id="33" name="Rectangle: Rounded Corners 30"/>
          <p:cNvSpPr/>
          <p:nvPr/>
        </p:nvSpPr>
        <p:spPr>
          <a:xfrm>
            <a:off x="4028768" y="3284884"/>
            <a:ext cx="2859051" cy="402533"/>
          </a:xfrm>
          <a:prstGeom prst="roundRect">
            <a:avLst>
              <a:gd name="adj" fmla="val 50000"/>
            </a:avLst>
          </a:prstGeom>
          <a:noFill/>
          <a:ln w="19050">
            <a:solidFill>
              <a:srgbClr val="FF9966"/>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smtClean="0">
                <a:solidFill>
                  <a:schemeClr val="bg1"/>
                </a:solidFill>
                <a:latin typeface="微软雅黑" panose="020B0503020204020204" pitchFamily="34" charset="-122"/>
                <a:ea typeface="微软雅黑" panose="020B0503020204020204" pitchFamily="34" charset="-122"/>
              </a:rPr>
              <a:t>企 业 吸 纳 政 策</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522758" y="3324580"/>
            <a:ext cx="1569660"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企业吸纳</a:t>
            </a:r>
            <a:r>
              <a:rPr lang="zh-CN" altLang="en-US" dirty="0">
                <a:latin typeface="微软雅黑" panose="020B0503020204020204" pitchFamily="34" charset="-122"/>
                <a:ea typeface="微软雅黑" panose="020B0503020204020204" pitchFamily="34" charset="-122"/>
              </a:rPr>
              <a:t>就业</a:t>
            </a:r>
          </a:p>
        </p:txBody>
      </p:sp>
      <p:sp>
        <p:nvSpPr>
          <p:cNvPr id="37" name="文本框 36"/>
          <p:cNvSpPr txBox="1"/>
          <p:nvPr/>
        </p:nvSpPr>
        <p:spPr>
          <a:xfrm>
            <a:off x="4673463" y="3324580"/>
            <a:ext cx="1569660" cy="369332"/>
          </a:xfrm>
          <a:prstGeom prst="rect">
            <a:avLst/>
          </a:prstGeom>
          <a:noFill/>
        </p:spPr>
        <p:txBody>
          <a:bodyPr wrap="none" rtlCol="0">
            <a:spAutoFit/>
          </a:bodyPr>
          <a:lstStyle/>
          <a:p>
            <a:r>
              <a:rPr lang="zh-CN" altLang="en-US" smtClean="0">
                <a:latin typeface="微软雅黑" panose="020B0503020204020204" pitchFamily="34" charset="-122"/>
                <a:ea typeface="微软雅黑" panose="020B0503020204020204" pitchFamily="34" charset="-122"/>
              </a:rPr>
              <a:t>青年群体就业</a:t>
            </a:r>
            <a:endParaRPr lang="zh-CN" altLang="en-US">
              <a:latin typeface="微软雅黑" panose="020B0503020204020204" pitchFamily="34" charset="-122"/>
              <a:ea typeface="微软雅黑" panose="020B0503020204020204" pitchFamily="34" charset="-122"/>
            </a:endParaRPr>
          </a:p>
        </p:txBody>
      </p:sp>
      <p:sp>
        <p:nvSpPr>
          <p:cNvPr id="41" name="Rectangle: Rounded Corners 30"/>
          <p:cNvSpPr/>
          <p:nvPr/>
        </p:nvSpPr>
        <p:spPr>
          <a:xfrm>
            <a:off x="878063" y="4008521"/>
            <a:ext cx="2859051" cy="402533"/>
          </a:xfrm>
          <a:prstGeom prst="roundRect">
            <a:avLst>
              <a:gd name="adj" fmla="val 50000"/>
            </a:avLst>
          </a:prstGeom>
          <a:noFill/>
          <a:ln w="19050">
            <a:solidFill>
              <a:srgbClr val="FF9966"/>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smtClean="0">
                <a:solidFill>
                  <a:schemeClr val="bg1"/>
                </a:solidFill>
                <a:latin typeface="微软雅黑" panose="020B0503020204020204" pitchFamily="34" charset="-122"/>
                <a:ea typeface="微软雅黑" panose="020B0503020204020204" pitchFamily="34" charset="-122"/>
              </a:rPr>
              <a:t>企 业 吸 纳 政 策</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3" name="Rectangle: Rounded Corners 30"/>
          <p:cNvSpPr/>
          <p:nvPr/>
        </p:nvSpPr>
        <p:spPr>
          <a:xfrm>
            <a:off x="4028768" y="4008521"/>
            <a:ext cx="2859051" cy="402533"/>
          </a:xfrm>
          <a:prstGeom prst="roundRect">
            <a:avLst>
              <a:gd name="adj" fmla="val 50000"/>
            </a:avLst>
          </a:prstGeom>
          <a:noFill/>
          <a:ln w="19050">
            <a:solidFill>
              <a:srgbClr val="FF9966"/>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smtClean="0">
                <a:solidFill>
                  <a:schemeClr val="bg1"/>
                </a:solidFill>
                <a:latin typeface="微软雅黑" panose="020B0503020204020204" pitchFamily="34" charset="-122"/>
                <a:ea typeface="微软雅黑" panose="020B0503020204020204" pitchFamily="34" charset="-122"/>
              </a:rPr>
              <a:t>企 业 吸 纳 政 策</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068639" y="4031283"/>
            <a:ext cx="2492990" cy="369332"/>
          </a:xfrm>
          <a:prstGeom prst="rect">
            <a:avLst/>
          </a:prstGeom>
          <a:noFill/>
        </p:spPr>
        <p:txBody>
          <a:bodyPr wrap="none" rtlCol="0">
            <a:spAutoFit/>
          </a:bodyPr>
          <a:lstStyle/>
          <a:p>
            <a:r>
              <a:rPr lang="zh-CN" altLang="en-US" smtClean="0">
                <a:latin typeface="微软雅黑" panose="020B0503020204020204" pitchFamily="34" charset="-122"/>
                <a:ea typeface="微软雅黑" panose="020B0503020204020204" pitchFamily="34" charset="-122"/>
              </a:rPr>
              <a:t>就业困难人员兜底</a:t>
            </a:r>
            <a:r>
              <a:rPr lang="zh-CN" altLang="en-US">
                <a:latin typeface="微软雅黑" panose="020B0503020204020204" pitchFamily="34" charset="-122"/>
                <a:ea typeface="微软雅黑" panose="020B0503020204020204" pitchFamily="34" charset="-122"/>
              </a:rPr>
              <a:t>安置</a:t>
            </a:r>
          </a:p>
        </p:txBody>
      </p:sp>
      <p:sp>
        <p:nvSpPr>
          <p:cNvPr id="45" name="文本框 44"/>
          <p:cNvSpPr txBox="1"/>
          <p:nvPr/>
        </p:nvSpPr>
        <p:spPr>
          <a:xfrm>
            <a:off x="4848948" y="4031283"/>
            <a:ext cx="1107996"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扶持创业</a:t>
            </a:r>
            <a:endParaRPr lang="zh-CN" altLang="en-US" dirty="0">
              <a:latin typeface="微软雅黑" panose="020B0503020204020204" pitchFamily="34" charset="-122"/>
              <a:ea typeface="微软雅黑" panose="020B0503020204020204" pitchFamily="34" charset="-122"/>
            </a:endParaRPr>
          </a:p>
        </p:txBody>
      </p:sp>
      <p:sp>
        <p:nvSpPr>
          <p:cNvPr id="46" name="Rectangle: Rounded Corners 30"/>
          <p:cNvSpPr/>
          <p:nvPr/>
        </p:nvSpPr>
        <p:spPr>
          <a:xfrm>
            <a:off x="2445605" y="4725662"/>
            <a:ext cx="2859051" cy="402533"/>
          </a:xfrm>
          <a:prstGeom prst="roundRect">
            <a:avLst>
              <a:gd name="adj" fmla="val 50000"/>
            </a:avLst>
          </a:prstGeom>
          <a:noFill/>
          <a:ln w="19050">
            <a:solidFill>
              <a:srgbClr val="FF9966"/>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smtClean="0">
                <a:solidFill>
                  <a:schemeClr val="bg1"/>
                </a:solidFill>
                <a:latin typeface="微软雅黑" panose="020B0503020204020204" pitchFamily="34" charset="-122"/>
                <a:ea typeface="微软雅黑" panose="020B0503020204020204" pitchFamily="34" charset="-122"/>
              </a:rPr>
              <a:t>企 业 吸 纳 政 策</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321132" y="4734714"/>
            <a:ext cx="1107996"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人才</a:t>
            </a:r>
            <a:r>
              <a:rPr lang="zh-CN" altLang="en-US" dirty="0">
                <a:latin typeface="微软雅黑" panose="020B0503020204020204" pitchFamily="34" charset="-122"/>
                <a:ea typeface="微软雅黑" panose="020B0503020204020204" pitchFamily="34" charset="-122"/>
              </a:rPr>
              <a:t>政策</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374962" y="1911206"/>
            <a:ext cx="4849496" cy="1346907"/>
          </a:xfrm>
          <a:prstGeom prst="rect">
            <a:avLst/>
          </a:prstGeom>
        </p:spPr>
        <p:txBody>
          <a:bodyPr wrap="square">
            <a:spAutoFit/>
          </a:bodyPr>
          <a:lstStyle/>
          <a:p>
            <a:pPr>
              <a:lnSpc>
                <a:spcPct val="150000"/>
              </a:lnSpc>
            </a:pPr>
            <a:r>
              <a:rPr lang="zh-CN" altLang="zh-CN" sz="1400" dirty="0" smtClean="0">
                <a:latin typeface="微软雅黑" panose="020B0503020204020204" pitchFamily="34" charset="-122"/>
                <a:ea typeface="微软雅黑" panose="020B0503020204020204" pitchFamily="34" charset="-122"/>
              </a:rPr>
              <a:t>对</a:t>
            </a:r>
            <a:r>
              <a:rPr lang="zh-CN" altLang="zh-CN" sz="1400" dirty="0">
                <a:latin typeface="微软雅黑" panose="020B0503020204020204" pitchFamily="34" charset="-122"/>
                <a:ea typeface="微软雅黑" panose="020B0503020204020204" pitchFamily="34" charset="-122"/>
              </a:rPr>
              <a:t>新增就业岗位的小微企业、就业扶贫车间和招用毕业年度高校毕业生的中小微企业，按照每人</a:t>
            </a:r>
            <a:r>
              <a:rPr lang="en-US" altLang="zh-CN" sz="1400" dirty="0">
                <a:latin typeface="微软雅黑" panose="020B0503020204020204" pitchFamily="34" charset="-122"/>
                <a:ea typeface="微软雅黑" panose="020B0503020204020204" pitchFamily="34" charset="-122"/>
              </a:rPr>
              <a:t>1000</a:t>
            </a:r>
            <a:r>
              <a:rPr lang="zh-CN" altLang="zh-CN" sz="1400" dirty="0">
                <a:latin typeface="微软雅黑" panose="020B0503020204020204" pitchFamily="34" charset="-122"/>
                <a:ea typeface="微软雅黑" panose="020B0503020204020204" pitchFamily="34" charset="-122"/>
              </a:rPr>
              <a:t>元的标准给予新增就业岗位一次性补贴。其中吸纳就业困难人员、建档立卡贫困劳动者的，补贴标准提高到每人</a:t>
            </a:r>
            <a:r>
              <a:rPr lang="en-US" altLang="zh-CN" sz="1400" dirty="0">
                <a:latin typeface="微软雅黑" panose="020B0503020204020204" pitchFamily="34" charset="-122"/>
                <a:ea typeface="微软雅黑" panose="020B0503020204020204" pitchFamily="34" charset="-122"/>
              </a:rPr>
              <a:t>2000</a:t>
            </a:r>
            <a:r>
              <a:rPr lang="zh-CN" altLang="zh-CN" sz="1400" dirty="0">
                <a:latin typeface="微软雅黑" panose="020B0503020204020204" pitchFamily="34" charset="-122"/>
                <a:ea typeface="微软雅黑" panose="020B0503020204020204" pitchFamily="34" charset="-122"/>
              </a:rPr>
              <a:t>元。</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0" name="TextBox 3"/>
          <p:cNvSpPr txBox="1"/>
          <p:nvPr/>
        </p:nvSpPr>
        <p:spPr>
          <a:xfrm>
            <a:off x="8194417" y="1000768"/>
            <a:ext cx="1415773" cy="461665"/>
          </a:xfrm>
          <a:prstGeom prst="rect">
            <a:avLst/>
          </a:prstGeom>
          <a:noFill/>
        </p:spPr>
        <p:txBody>
          <a:bodyPr wrap="none" rtlCol="0">
            <a:spAutoFit/>
          </a:bodyPr>
          <a:lstStyle/>
          <a:p>
            <a:pPr algn="ctr"/>
            <a:r>
              <a:rPr lang="zh-CN" altLang="zh-CN" sz="2400" b="1" smtClean="0">
                <a:solidFill>
                  <a:srgbClr val="EA5404"/>
                </a:solidFill>
                <a:latin typeface="微软雅黑" panose="020B0503020204020204" pitchFamily="34" charset="-122"/>
                <a:ea typeface="微软雅黑" panose="020B0503020204020204" pitchFamily="34" charset="-122"/>
              </a:rPr>
              <a:t>就业</a:t>
            </a:r>
            <a:r>
              <a:rPr lang="zh-CN" altLang="en-US" sz="2400" b="1" smtClean="0">
                <a:solidFill>
                  <a:srgbClr val="EA5404"/>
                </a:solidFill>
                <a:latin typeface="微软雅黑" panose="020B0503020204020204" pitchFamily="34" charset="-122"/>
                <a:ea typeface="微软雅黑" panose="020B0503020204020204" pitchFamily="34" charset="-122"/>
              </a:rPr>
              <a:t>政策</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5"/>
          <p:cNvSpPr/>
          <p:nvPr/>
        </p:nvSpPr>
        <p:spPr>
          <a:xfrm>
            <a:off x="5973061" y="159009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组合 15"/>
          <p:cNvGrpSpPr/>
          <p:nvPr/>
        </p:nvGrpSpPr>
        <p:grpSpPr>
          <a:xfrm>
            <a:off x="1817877" y="2939997"/>
            <a:ext cx="3891120" cy="1341949"/>
            <a:chOff x="1023176" y="976645"/>
            <a:chExt cx="3891120" cy="1341949"/>
          </a:xfrm>
        </p:grpSpPr>
        <p:sp>
          <p:nvSpPr>
            <p:cNvPr id="8" name="TextBox 7"/>
            <p:cNvSpPr txBox="1"/>
            <p:nvPr/>
          </p:nvSpPr>
          <p:spPr>
            <a:xfrm>
              <a:off x="1023176" y="976645"/>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企业吸纳就业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Rectangle 8"/>
            <p:cNvSpPr/>
            <p:nvPr/>
          </p:nvSpPr>
          <p:spPr>
            <a:xfrm>
              <a:off x="1023176" y="1672263"/>
              <a:ext cx="3891120" cy="646331"/>
            </a:xfrm>
            <a:prstGeom prst="rect">
              <a:avLst/>
            </a:prstGeom>
          </p:spPr>
          <p:txBody>
            <a:bodyPr wrap="square">
              <a:spAutoFit/>
            </a:bodyPr>
            <a:lstStyle/>
            <a:p>
              <a:r>
                <a:rPr lang="zh-CN" altLang="zh-CN" sz="1200" smtClean="0">
                  <a:latin typeface="微软雅黑" panose="020B0503020204020204" pitchFamily="34" charset="-122"/>
                  <a:ea typeface="微软雅黑" panose="020B0503020204020204" pitchFamily="34" charset="-122"/>
                </a:rPr>
                <a:t>补贴</a:t>
              </a:r>
              <a:r>
                <a:rPr lang="zh-CN" altLang="zh-CN" sz="1200">
                  <a:latin typeface="微软雅黑" panose="020B0503020204020204" pitchFamily="34" charset="-122"/>
                  <a:ea typeface="微软雅黑" panose="020B0503020204020204" pitchFamily="34" charset="-122"/>
                </a:rPr>
                <a:t>对象虽然是企业，但能够有效提高企业吸纳就业的主动性和积极性，维护职工就业稳定性，推动企业提高职工的薪酬待遇。</a:t>
              </a:r>
            </a:p>
          </p:txBody>
        </p:sp>
      </p:grpSp>
      <p:sp>
        <p:nvSpPr>
          <p:cNvPr id="10" name="Rectangle 9"/>
          <p:cNvSpPr/>
          <p:nvPr/>
        </p:nvSpPr>
        <p:spPr>
          <a:xfrm>
            <a:off x="5973061" y="462797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74962" y="4544412"/>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Rectangle 12"/>
          <p:cNvSpPr/>
          <p:nvPr/>
        </p:nvSpPr>
        <p:spPr>
          <a:xfrm>
            <a:off x="4280261" y="5150016"/>
            <a:ext cx="364202" cy="307777"/>
          </a:xfrm>
          <a:prstGeom prst="rect">
            <a:avLst/>
          </a:prstGeom>
        </p:spPr>
        <p:txBody>
          <a:bodyPr wrap="none">
            <a:spAutoFit/>
          </a:bodyPr>
          <a:lstStyle/>
          <a:p>
            <a:r>
              <a:rPr lang="en-US" sz="1400">
                <a:solidFill>
                  <a:schemeClr val="tx1">
                    <a:lumMod val="75000"/>
                    <a:lumOff val="25000"/>
                  </a:schemeClr>
                </a:solidFill>
                <a:latin typeface="et-line" charset="0"/>
              </a:rPr>
              <a:t></a:t>
            </a:r>
            <a:endParaRPr lang="en-US" sz="1400">
              <a:solidFill>
                <a:schemeClr val="tx1">
                  <a:lumMod val="75000"/>
                  <a:lumOff val="25000"/>
                </a:schemeClr>
              </a:solidFill>
            </a:endParaRPr>
          </a:p>
        </p:txBody>
      </p:sp>
      <p:sp>
        <p:nvSpPr>
          <p:cNvPr id="14" name="Rectangle 13"/>
          <p:cNvSpPr/>
          <p:nvPr/>
        </p:nvSpPr>
        <p:spPr>
          <a:xfrm>
            <a:off x="6383429" y="4896810"/>
            <a:ext cx="47008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企业向税务主管机关所在县（市）区、开发区人社部门提交申请，相关证明材料人社部门能够通过内部系统和大数据获取的，无须申请企业</a:t>
            </a:r>
            <a:r>
              <a:rPr lang="zh-CN" altLang="zh-CN" sz="1400" smtClean="0">
                <a:latin typeface="微软雅黑" panose="020B0503020204020204" pitchFamily="34" charset="-122"/>
                <a:ea typeface="微软雅黑" panose="020B0503020204020204" pitchFamily="34" charset="-122"/>
              </a:rPr>
              <a:t>提供。</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527" y="0"/>
            <a:ext cx="4445527"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1" name="TextBox 10"/>
          <p:cNvSpPr txBox="1"/>
          <p:nvPr/>
        </p:nvSpPr>
        <p:spPr>
          <a:xfrm>
            <a:off x="6374963" y="1526766"/>
            <a:ext cx="1107996"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451165" y="2048499"/>
            <a:ext cx="4849496" cy="1993238"/>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对吸纳毕业</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年以内的高校毕业生、退役</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年以内的自主就业退役军人、建档立卡贫困劳动者就业的小微企业，按照企业为以上特殊群体实际缴纳的社会保险费给予企业最高</a:t>
            </a:r>
            <a:r>
              <a:rPr lang="en-US" altLang="zh-CN" sz="1400">
                <a:latin typeface="微软雅黑" panose="020B0503020204020204" pitchFamily="34" charset="-122"/>
                <a:ea typeface="微软雅黑" panose="020B0503020204020204" pitchFamily="34" charset="-122"/>
              </a:rPr>
              <a:t>12</a:t>
            </a:r>
            <a:r>
              <a:rPr lang="zh-CN" altLang="zh-CN" sz="1400">
                <a:latin typeface="微软雅黑" panose="020B0503020204020204" pitchFamily="34" charset="-122"/>
                <a:ea typeface="微软雅黑" panose="020B0503020204020204" pitchFamily="34" charset="-122"/>
              </a:rPr>
              <a:t>个月的社保补贴。对招用就业困难人员并缴纳社保的单位，按单位为就业困难人员实际缴纳的社会保险费给予单位最高</a:t>
            </a:r>
            <a:r>
              <a:rPr lang="en-US" altLang="zh-CN" sz="1400">
                <a:latin typeface="微软雅黑" panose="020B0503020204020204" pitchFamily="34" charset="-122"/>
                <a:ea typeface="微软雅黑" panose="020B0503020204020204" pitchFamily="34" charset="-122"/>
              </a:rPr>
              <a:t>5</a:t>
            </a:r>
            <a:r>
              <a:rPr lang="zh-CN" altLang="zh-CN" sz="1400">
                <a:latin typeface="微软雅黑" panose="020B0503020204020204" pitchFamily="34" charset="-122"/>
                <a:ea typeface="微软雅黑" panose="020B0503020204020204" pitchFamily="34" charset="-122"/>
              </a:rPr>
              <a:t>年的社保补贴。</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5"/>
          <p:cNvSpPr/>
          <p:nvPr/>
        </p:nvSpPr>
        <p:spPr>
          <a:xfrm>
            <a:off x="5973061" y="1742492"/>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73061" y="4472600"/>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74962" y="4389036"/>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Rectangle 12"/>
          <p:cNvSpPr/>
          <p:nvPr/>
        </p:nvSpPr>
        <p:spPr>
          <a:xfrm>
            <a:off x="4280261" y="5150016"/>
            <a:ext cx="364202" cy="307777"/>
          </a:xfrm>
          <a:prstGeom prst="rect">
            <a:avLst/>
          </a:prstGeom>
        </p:spPr>
        <p:txBody>
          <a:bodyPr wrap="none">
            <a:spAutoFit/>
          </a:bodyPr>
          <a:lstStyle/>
          <a:p>
            <a:r>
              <a:rPr lang="en-US" sz="1400">
                <a:solidFill>
                  <a:schemeClr val="tx1">
                    <a:lumMod val="75000"/>
                    <a:lumOff val="25000"/>
                  </a:schemeClr>
                </a:solidFill>
                <a:latin typeface="et-line" charset="0"/>
              </a:rPr>
              <a:t></a:t>
            </a:r>
            <a:endParaRPr lang="en-US" sz="1400">
              <a:solidFill>
                <a:schemeClr val="tx1">
                  <a:lumMod val="75000"/>
                  <a:lumOff val="25000"/>
                </a:schemeClr>
              </a:solidFill>
            </a:endParaRPr>
          </a:p>
        </p:txBody>
      </p:sp>
      <p:sp>
        <p:nvSpPr>
          <p:cNvPr id="14" name="Rectangle 13"/>
          <p:cNvSpPr/>
          <p:nvPr/>
        </p:nvSpPr>
        <p:spPr>
          <a:xfrm>
            <a:off x="6408156" y="4810831"/>
            <a:ext cx="4935513" cy="1061829"/>
          </a:xfrm>
          <a:prstGeom prst="rect">
            <a:avLst/>
          </a:prstGeom>
        </p:spPr>
        <p:txBody>
          <a:bodyPr wrap="square">
            <a:spAutoFit/>
          </a:bodyPr>
          <a:lstStyle/>
          <a:p>
            <a:pPr>
              <a:lnSpc>
                <a:spcPct val="150000"/>
              </a:lnSpc>
            </a:pPr>
            <a:r>
              <a:rPr lang="zh-CN" altLang="zh-CN" sz="1400" smtClean="0">
                <a:latin typeface="微软雅黑" panose="020B0503020204020204" pitchFamily="34" charset="-122"/>
                <a:ea typeface="微软雅黑" panose="020B0503020204020204" pitchFamily="34" charset="-122"/>
              </a:rPr>
              <a:t>企业</a:t>
            </a:r>
            <a:r>
              <a:rPr lang="zh-CN" altLang="zh-CN" sz="1400">
                <a:latin typeface="微软雅黑" panose="020B0503020204020204" pitchFamily="34" charset="-122"/>
                <a:ea typeface="微软雅黑" panose="020B0503020204020204" pitchFamily="34" charset="-122"/>
              </a:rPr>
              <a:t>向税务主管机关所在县（市）区、开发区人社部门提交申请，相关证明材料人社部门能够通过内部系统和大数据获取的，无须申请企业提供。</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194418" y="1153169"/>
            <a:ext cx="1415772" cy="461665"/>
          </a:xfrm>
          <a:prstGeom prst="rect">
            <a:avLst/>
          </a:prstGeom>
          <a:noFill/>
        </p:spPr>
        <p:txBody>
          <a:bodyPr wrap="none" rtlCol="0">
            <a:spAutoFit/>
          </a:bodyPr>
          <a:lstStyle/>
          <a:p>
            <a:pPr algn="ctr"/>
            <a:r>
              <a:rPr lang="zh-CN" altLang="en-US" sz="2400" b="1">
                <a:solidFill>
                  <a:srgbClr val="EA5404"/>
                </a:solidFill>
                <a:latin typeface="微软雅黑" panose="020B0503020204020204" pitchFamily="34" charset="-122"/>
                <a:ea typeface="微软雅黑" panose="020B0503020204020204" pitchFamily="34" charset="-122"/>
              </a:rPr>
              <a:t>社保</a:t>
            </a:r>
            <a:r>
              <a:rPr lang="zh-CN" altLang="en-US" sz="2400" b="1" smtClean="0">
                <a:solidFill>
                  <a:srgbClr val="EA5404"/>
                </a:solidFill>
                <a:latin typeface="微软雅黑" panose="020B0503020204020204" pitchFamily="34" charset="-122"/>
                <a:ea typeface="微软雅黑" panose="020B0503020204020204" pitchFamily="34" charset="-122"/>
              </a:rPr>
              <a:t>政策</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TextBox 10"/>
          <p:cNvSpPr txBox="1"/>
          <p:nvPr/>
        </p:nvSpPr>
        <p:spPr>
          <a:xfrm>
            <a:off x="6451165" y="1672402"/>
            <a:ext cx="1107996"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1817877" y="2939997"/>
            <a:ext cx="3891120" cy="1341949"/>
            <a:chOff x="1023176" y="976645"/>
            <a:chExt cx="3891120" cy="1341949"/>
          </a:xfrm>
        </p:grpSpPr>
        <p:sp>
          <p:nvSpPr>
            <p:cNvPr id="21" name="TextBox 7"/>
            <p:cNvSpPr txBox="1"/>
            <p:nvPr/>
          </p:nvSpPr>
          <p:spPr>
            <a:xfrm>
              <a:off x="1023176" y="976645"/>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企业吸纳就业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Rectangle 8"/>
            <p:cNvSpPr/>
            <p:nvPr/>
          </p:nvSpPr>
          <p:spPr>
            <a:xfrm>
              <a:off x="1023176" y="1672263"/>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此类政策的补贴对象虽然是企业，但能够有效提高企业吸纳就业的主动性和积极性，维护职工就业稳定性，推动企业提高职工的薪酬待遇。</a:t>
              </a:r>
            </a:p>
          </p:txBody>
        </p:sp>
      </p:grpSp>
      <p:pic>
        <p:nvPicPr>
          <p:cNvPr id="23"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527" y="0"/>
            <a:ext cx="4445527"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20504" y="1899300"/>
            <a:ext cx="1107996"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417297" y="2268632"/>
            <a:ext cx="4849495" cy="203132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离校</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年内未就业高校毕业生（疫情期间扩大到毕业前</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个月的高校毕业生）、</a:t>
            </a:r>
            <a:r>
              <a:rPr lang="en-US" altLang="zh-CN" sz="1400">
                <a:latin typeface="微软雅黑" panose="020B0503020204020204" pitchFamily="34" charset="-122"/>
                <a:ea typeface="微软雅黑" panose="020B0503020204020204" pitchFamily="34" charset="-122"/>
              </a:rPr>
              <a:t>16-24</a:t>
            </a:r>
            <a:r>
              <a:rPr lang="zh-CN" altLang="zh-CN" sz="1400">
                <a:latin typeface="微软雅黑" panose="020B0503020204020204" pitchFamily="34" charset="-122"/>
                <a:ea typeface="微软雅黑" panose="020B0503020204020204" pitchFamily="34" charset="-122"/>
              </a:rPr>
              <a:t>岁失业青年在我市企业见习，企业须每月给予不低于</a:t>
            </a:r>
            <a:r>
              <a:rPr lang="en-US" altLang="zh-CN" sz="1400">
                <a:latin typeface="微软雅黑" panose="020B0503020204020204" pitchFamily="34" charset="-122"/>
                <a:ea typeface="微软雅黑" panose="020B0503020204020204" pitchFamily="34" charset="-122"/>
              </a:rPr>
              <a:t>2000</a:t>
            </a:r>
            <a:r>
              <a:rPr lang="zh-CN" altLang="zh-CN" sz="1400">
                <a:latin typeface="微软雅黑" panose="020B0503020204020204" pitchFamily="34" charset="-122"/>
                <a:ea typeface="微软雅黑" panose="020B0503020204020204" pitchFamily="34" charset="-122"/>
              </a:rPr>
              <a:t>元的生活补助（市财政补贴企业</a:t>
            </a:r>
            <a:r>
              <a:rPr lang="en-US" altLang="zh-CN" sz="1400">
                <a:latin typeface="微软雅黑" panose="020B0503020204020204" pitchFamily="34" charset="-122"/>
                <a:ea typeface="微软雅黑" panose="020B0503020204020204" pitchFamily="34" charset="-122"/>
              </a:rPr>
              <a:t>1400</a:t>
            </a:r>
            <a:r>
              <a:rPr lang="zh-CN" altLang="zh-CN" sz="1400">
                <a:latin typeface="微软雅黑" panose="020B0503020204020204" pitchFamily="34" charset="-122"/>
                <a:ea typeface="微软雅黑" panose="020B0503020204020204" pitchFamily="34" charset="-122"/>
              </a:rPr>
              <a:t>元），对选择在机关、事业单位开发的就业见习岗位上见习的人员，财政全额承担每月</a:t>
            </a:r>
            <a:r>
              <a:rPr lang="en-US" altLang="zh-CN" sz="1400">
                <a:latin typeface="微软雅黑" panose="020B0503020204020204" pitchFamily="34" charset="-122"/>
                <a:ea typeface="微软雅黑" panose="020B0503020204020204" pitchFamily="34" charset="-122"/>
              </a:rPr>
              <a:t>2000</a:t>
            </a:r>
            <a:r>
              <a:rPr lang="zh-CN" altLang="zh-CN" sz="1400">
                <a:latin typeface="微软雅黑" panose="020B0503020204020204" pitchFamily="34" charset="-122"/>
                <a:ea typeface="微软雅黑" panose="020B0503020204020204" pitchFamily="34" charset="-122"/>
              </a:rPr>
              <a:t>元的生活补助，同时政府为见习人员购买人身意外伤害保险</a:t>
            </a:r>
            <a:r>
              <a:rPr lang="zh-CN" altLang="zh-CN" sz="1400" smtClean="0">
                <a:latin typeface="微软雅黑" panose="020B0503020204020204" pitchFamily="34" charset="-122"/>
                <a:ea typeface="微软雅黑" panose="020B0503020204020204" pitchFamily="34" charset="-122"/>
              </a:rPr>
              <a:t>。</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5"/>
          <p:cNvSpPr/>
          <p:nvPr/>
        </p:nvSpPr>
        <p:spPr>
          <a:xfrm>
            <a:off x="5973061" y="1962625"/>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817877" y="3103578"/>
            <a:ext cx="3891120" cy="1341949"/>
            <a:chOff x="1023176" y="2262848"/>
            <a:chExt cx="3891120" cy="1341949"/>
          </a:xfrm>
        </p:grpSpPr>
        <p:sp>
          <p:nvSpPr>
            <p:cNvPr id="8"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sp>
        <p:nvSpPr>
          <p:cNvPr id="10" name="Rectangle 9"/>
          <p:cNvSpPr/>
          <p:nvPr/>
        </p:nvSpPr>
        <p:spPr>
          <a:xfrm>
            <a:off x="5973061" y="4692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417297" y="4609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417297" y="4978501"/>
            <a:ext cx="47008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就业见习单位向税务主管机关所在县（市）区、开发区人社部门提交申请，相关证明材料人社部门能够通过内部系统和大数据获取的，无须申请企业提供</a:t>
            </a:r>
            <a:r>
              <a:rPr lang="zh-CN" altLang="zh-CN" sz="1400" smtClean="0">
                <a:latin typeface="微软雅黑" panose="020B0503020204020204" pitchFamily="34" charset="-122"/>
                <a:ea typeface="微软雅黑" panose="020B0503020204020204" pitchFamily="34" charset="-122"/>
              </a:rPr>
              <a:t>。</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279083" y="1236863"/>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在芜求职</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9"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a:fillRect/>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1"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409818" y="2048500"/>
            <a:ext cx="4849496" cy="203132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毕业年度内享受城乡居民最低生活保障家庭、贫困残疾人家庭、建档立卡贫困户家庭、获得国家助学贷款、残疾的毕业生、退捕渔民家庭以及特困人员中的高校、技工院校和中职学校毕业生，按</a:t>
            </a:r>
            <a:r>
              <a:rPr lang="en-US" altLang="zh-CN" sz="1400">
                <a:latin typeface="微软雅黑" panose="020B0503020204020204" pitchFamily="34" charset="-122"/>
                <a:ea typeface="微软雅黑" panose="020B0503020204020204" pitchFamily="34" charset="-122"/>
              </a:rPr>
              <a:t>1500</a:t>
            </a:r>
            <a:r>
              <a:rPr lang="zh-CN" altLang="zh-CN" sz="1400">
                <a:latin typeface="微软雅黑" panose="020B0503020204020204" pitchFamily="34" charset="-122"/>
                <a:ea typeface="微软雅黑" panose="020B0503020204020204" pitchFamily="34" charset="-122"/>
              </a:rPr>
              <a:t>元</a:t>
            </a:r>
            <a:r>
              <a:rPr lang="en-US" altLang="zh-CN" sz="1400">
                <a:latin typeface="微软雅黑" panose="020B0503020204020204" pitchFamily="34" charset="-122"/>
                <a:ea typeface="微软雅黑" panose="020B0503020204020204" pitchFamily="34" charset="-122"/>
              </a:rPr>
              <a:t>/</a:t>
            </a:r>
            <a:r>
              <a:rPr lang="zh-CN" altLang="zh-CN" sz="1400">
                <a:latin typeface="微软雅黑" panose="020B0503020204020204" pitchFamily="34" charset="-122"/>
                <a:ea typeface="微软雅黑" panose="020B0503020204020204" pitchFamily="34" charset="-122"/>
              </a:rPr>
              <a:t>人的标准一次性发放求职创业补贴，主要用于补助毕业生求职创业过程中的相关费用，缓解毕业生求职创业过程中的费用压力。</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5"/>
          <p:cNvSpPr/>
          <p:nvPr/>
        </p:nvSpPr>
        <p:spPr>
          <a:xfrm>
            <a:off x="5973061" y="174249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47260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4389037"/>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409815" y="4785431"/>
            <a:ext cx="4969381"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在省规定时间内，个人通过安徽省阳光就业</a:t>
            </a:r>
            <a:r>
              <a:rPr lang="zh-CN" altLang="zh-CN" sz="1400" smtClean="0">
                <a:latin typeface="微软雅黑" panose="020B0503020204020204" pitchFamily="34" charset="-122"/>
                <a:ea typeface="微软雅黑" panose="020B0503020204020204" pitchFamily="34" charset="-122"/>
              </a:rPr>
              <a:t>网</a:t>
            </a:r>
            <a:r>
              <a:rPr lang="en-US" altLang="zh-CN" sz="1400">
                <a:hlinkClick r:id="rId2"/>
              </a:rPr>
              <a:t>http://</a:t>
            </a:r>
            <a:r>
              <a:rPr lang="en-US" altLang="zh-CN" sz="1400" smtClean="0">
                <a:hlinkClick r:id="rId2"/>
              </a:rPr>
              <a:t>ygjy.ah.gov.cn</a:t>
            </a:r>
            <a:r>
              <a:rPr lang="en-US" altLang="zh-CN" sz="1400" smtClean="0"/>
              <a:t> </a:t>
            </a:r>
            <a:r>
              <a:rPr lang="zh-CN" altLang="zh-CN" sz="1400" smtClean="0">
                <a:latin typeface="微软雅黑" panose="020B0503020204020204" pitchFamily="34" charset="-122"/>
                <a:ea typeface="微软雅黑" panose="020B0503020204020204" pitchFamily="34" charset="-122"/>
              </a:rPr>
              <a:t>申请，无需</a:t>
            </a:r>
            <a:r>
              <a:rPr lang="zh-CN" altLang="zh-CN" sz="1400">
                <a:latin typeface="微软雅黑" panose="020B0503020204020204" pitchFamily="34" charset="-122"/>
                <a:ea typeface="微软雅黑" panose="020B0503020204020204" pitchFamily="34" charset="-122"/>
              </a:rPr>
              <a:t>提供纸质材料</a:t>
            </a:r>
            <a:r>
              <a:rPr lang="zh-CN" altLang="zh-CN" sz="1400" smtClean="0">
                <a:latin typeface="微软雅黑" panose="020B0503020204020204" pitchFamily="34" charset="-122"/>
                <a:ea typeface="微软雅黑" panose="020B0503020204020204" pitchFamily="34" charset="-122"/>
              </a:rPr>
              <a:t>。</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6409816" y="1679168"/>
            <a:ext cx="111440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TextBox 3"/>
          <p:cNvSpPr txBox="1"/>
          <p:nvPr/>
        </p:nvSpPr>
        <p:spPr>
          <a:xfrm>
            <a:off x="8254355" y="111206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在芜求职</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1817877" y="3103578"/>
            <a:ext cx="3891120" cy="1341949"/>
            <a:chOff x="1023176" y="2262848"/>
            <a:chExt cx="3891120" cy="1341949"/>
          </a:xfrm>
        </p:grpSpPr>
        <p:sp>
          <p:nvSpPr>
            <p:cNvPr id="21"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4" name="图片占位符 23"/>
          <p:cNvPicPr>
            <a:picLocks noChangeAspect="1"/>
          </p:cNvPicPr>
          <p:nvPr/>
        </p:nvPicPr>
        <p:blipFill rotWithShape="1">
          <a:blip r:embed="rId3">
            <a:extLst>
              <a:ext uri="{28A0092B-C50C-407E-A947-70E740481C1C}">
                <a14:useLocalDpi xmlns:a14="http://schemas.microsoft.com/office/drawing/2010/main" val="0"/>
              </a:ext>
            </a:extLst>
          </a:blip>
          <a:srcRect l="11301" t="-60" r="28334" b="162"/>
          <a:stretch>
            <a:fillRect/>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5"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2026871"/>
            <a:ext cx="4849495" cy="1423772"/>
            <a:chOff x="6612055" y="-208900"/>
            <a:chExt cx="4160066" cy="1423772"/>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对与我市小微企业签订</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个月以上劳动合同，并依法缴纳社会保险费的毕业年度普通高校毕业生，给予每人</a:t>
              </a:r>
              <a:r>
                <a:rPr lang="en-US" altLang="zh-CN" sz="1400">
                  <a:latin typeface="微软雅黑" panose="020B0503020204020204" pitchFamily="34" charset="-122"/>
                  <a:ea typeface="微软雅黑" panose="020B0503020204020204" pitchFamily="34" charset="-122"/>
                </a:rPr>
                <a:t>3000</a:t>
              </a:r>
              <a:r>
                <a:rPr lang="zh-CN" altLang="zh-CN" sz="1400">
                  <a:latin typeface="微软雅黑" panose="020B0503020204020204" pitchFamily="34" charset="-122"/>
                  <a:ea typeface="微软雅黑" panose="020B0503020204020204" pitchFamily="34" charset="-122"/>
                </a:rPr>
                <a:t>元一次性就业补贴</a:t>
              </a:r>
              <a:r>
                <a:rPr lang="zh-CN" altLang="zh-CN" sz="1400" smtClean="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6" name="Rectangle 5"/>
          <p:cNvSpPr/>
          <p:nvPr/>
        </p:nvSpPr>
        <p:spPr>
          <a:xfrm>
            <a:off x="5973061" y="209019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057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974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Rectangle 12"/>
          <p:cNvSpPr/>
          <p:nvPr/>
        </p:nvSpPr>
        <p:spPr>
          <a:xfrm>
            <a:off x="4280261" y="5150016"/>
            <a:ext cx="364202" cy="307777"/>
          </a:xfrm>
          <a:prstGeom prst="rect">
            <a:avLst/>
          </a:prstGeom>
        </p:spPr>
        <p:txBody>
          <a:bodyPr wrap="none">
            <a:spAutoFit/>
          </a:bodyPr>
          <a:lstStyle/>
          <a:p>
            <a:r>
              <a:rPr lang="en-US" sz="1400">
                <a:solidFill>
                  <a:schemeClr val="tx1">
                    <a:lumMod val="75000"/>
                    <a:lumOff val="25000"/>
                  </a:schemeClr>
                </a:solidFill>
                <a:latin typeface="et-line" charset="0"/>
              </a:rPr>
              <a:t></a:t>
            </a:r>
            <a:endParaRPr lang="en-US" sz="1400">
              <a:solidFill>
                <a:schemeClr val="tx1">
                  <a:lumMod val="75000"/>
                  <a:lumOff val="25000"/>
                </a:schemeClr>
              </a:solidFill>
            </a:endParaRPr>
          </a:p>
        </p:txBody>
      </p:sp>
      <p:sp>
        <p:nvSpPr>
          <p:cNvPr id="14" name="Rectangle 13"/>
          <p:cNvSpPr/>
          <p:nvPr/>
        </p:nvSpPr>
        <p:spPr>
          <a:xfrm>
            <a:off x="6374962" y="4328723"/>
            <a:ext cx="47262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个人向就业企业税务主管机关所在县（市）区、开发区人社部门提交申请，相关证明材料人社部门能够通过内部系统和大数据获取的，无须申请人提供</a:t>
            </a:r>
            <a:r>
              <a:rPr lang="zh-CN" altLang="zh-CN" sz="1400" smtClean="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228956" y="1403623"/>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a:t>
            </a:r>
            <a:r>
              <a:rPr lang="zh-CN" altLang="en-US" sz="2400" b="1">
                <a:solidFill>
                  <a:srgbClr val="EA5404"/>
                </a:solidFill>
                <a:latin typeface="微软雅黑" panose="020B0503020204020204" pitchFamily="34" charset="-122"/>
                <a:ea typeface="微软雅黑" panose="020B0503020204020204" pitchFamily="34" charset="-122"/>
              </a:rPr>
              <a:t>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a:fillRect/>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6195" y="1001069"/>
            <a:ext cx="5519460" cy="584775"/>
          </a:xfrm>
          <a:prstGeom prst="rect">
            <a:avLst/>
          </a:prstGeom>
          <a:noFill/>
        </p:spPr>
        <p:txBody>
          <a:bodyPr wrap="none" rtlCol="0">
            <a:spAutoFit/>
          </a:bodyPr>
          <a:lstStyle/>
          <a:p>
            <a:r>
              <a:rPr lang="zh-CN" altLang="en-US" sz="3200" b="1" dirty="0" smtClean="0">
                <a:solidFill>
                  <a:srgbClr val="404040"/>
                </a:solidFill>
                <a:latin typeface="微软雅黑" panose="020B0503020204020204" pitchFamily="34" charset="-122"/>
                <a:ea typeface="微软雅黑" panose="020B0503020204020204" pitchFamily="34" charset="-122"/>
              </a:rPr>
              <a:t>芜湖市稳就业和人才工作概况</a:t>
            </a:r>
            <a:endParaRPr lang="en-US" sz="3200" b="1" dirty="0">
              <a:solidFill>
                <a:srgbClr val="404040"/>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1401604" y="3760634"/>
            <a:ext cx="1447832" cy="772087"/>
            <a:chOff x="1477307" y="3119765"/>
            <a:chExt cx="2141707" cy="1142112"/>
          </a:xfrm>
        </p:grpSpPr>
        <p:sp>
          <p:nvSpPr>
            <p:cNvPr id="6" name="TextBox 5"/>
            <p:cNvSpPr txBox="1"/>
            <p:nvPr/>
          </p:nvSpPr>
          <p:spPr>
            <a:xfrm>
              <a:off x="1477307" y="3119765"/>
              <a:ext cx="2141707" cy="773975"/>
            </a:xfrm>
            <a:prstGeom prst="rect">
              <a:avLst/>
            </a:prstGeom>
            <a:noFill/>
          </p:spPr>
          <p:txBody>
            <a:bodyPr wrap="none" rtlCol="0">
              <a:spAutoFit/>
            </a:bodyPr>
            <a:lstStyle/>
            <a:p>
              <a:pPr algn="r"/>
              <a:r>
                <a:rPr lang="en-US" sz="2800" b="1" dirty="0" smtClean="0">
                  <a:solidFill>
                    <a:srgbClr val="FF6600"/>
                  </a:solidFill>
                  <a:latin typeface="微软雅黑" panose="020B0503020204020204" pitchFamily="34" charset="-122"/>
                  <a:ea typeface="微软雅黑" panose="020B0503020204020204" pitchFamily="34" charset="-122"/>
                </a:rPr>
                <a:t>6.9</a:t>
              </a:r>
              <a:r>
                <a:rPr lang="zh-CN" altLang="en-US" sz="2800" b="1" dirty="0" smtClean="0">
                  <a:solidFill>
                    <a:srgbClr val="FF6600"/>
                  </a:solidFill>
                  <a:latin typeface="微软雅黑" panose="020B0503020204020204" pitchFamily="34" charset="-122"/>
                  <a:ea typeface="微软雅黑" panose="020B0503020204020204" pitchFamily="34" charset="-122"/>
                </a:rPr>
                <a:t>万人</a:t>
              </a:r>
              <a:endParaRPr lang="id-ID" sz="2800" b="1" dirty="0">
                <a:solidFill>
                  <a:srgbClr val="FF66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561262" y="3886271"/>
              <a:ext cx="1866643" cy="375606"/>
            </a:xfrm>
            <a:prstGeom prst="rect">
              <a:avLst/>
            </a:prstGeom>
            <a:noFill/>
          </p:spPr>
          <p:txBody>
            <a:bodyPr wrap="none" rtlCol="0">
              <a:spAutoFit/>
            </a:bodyPr>
            <a:lstStyle/>
            <a:p>
              <a:pPr algn="r"/>
              <a:r>
                <a:rPr lang="zh-CN" altLang="en-US" sz="1050" b="1" dirty="0" smtClean="0">
                  <a:solidFill>
                    <a:srgbClr val="404040"/>
                  </a:solidFill>
                  <a:latin typeface="微软雅黑" panose="020B0503020204020204" pitchFamily="34" charset="-122"/>
                  <a:ea typeface="微软雅黑" panose="020B0503020204020204" pitchFamily="34" charset="-122"/>
                </a:rPr>
                <a:t>城镇新增就业人口</a:t>
              </a:r>
              <a:endParaRPr lang="id-ID" sz="1050" b="1" dirty="0">
                <a:solidFill>
                  <a:srgbClr val="404040"/>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360834" y="3760634"/>
            <a:ext cx="1181829" cy="762369"/>
            <a:chOff x="3885638" y="3134140"/>
            <a:chExt cx="1748221" cy="1127737"/>
          </a:xfrm>
        </p:grpSpPr>
        <p:sp>
          <p:nvSpPr>
            <p:cNvPr id="26" name="TextBox 5"/>
            <p:cNvSpPr txBox="1"/>
            <p:nvPr/>
          </p:nvSpPr>
          <p:spPr>
            <a:xfrm>
              <a:off x="4058877" y="3134140"/>
              <a:ext cx="1574982" cy="773975"/>
            </a:xfrm>
            <a:prstGeom prst="rect">
              <a:avLst/>
            </a:prstGeom>
            <a:noFill/>
          </p:spPr>
          <p:txBody>
            <a:bodyPr wrap="none" rtlCol="0">
              <a:spAutoFit/>
            </a:bodyPr>
            <a:lstStyle/>
            <a:p>
              <a:pPr algn="r"/>
              <a:r>
                <a:rPr lang="en-US" sz="2800" b="1" dirty="0" smtClean="0">
                  <a:solidFill>
                    <a:srgbClr val="FF6600"/>
                  </a:solidFill>
                  <a:latin typeface="微软雅黑" panose="020B0503020204020204" pitchFamily="34" charset="-122"/>
                  <a:ea typeface="微软雅黑" panose="020B0503020204020204" pitchFamily="34" charset="-122"/>
                </a:rPr>
                <a:t>5.5</a:t>
              </a:r>
              <a:r>
                <a:rPr lang="en-US" altLang="zh-CN" sz="2800" b="1" dirty="0" smtClean="0">
                  <a:solidFill>
                    <a:srgbClr val="FF6600"/>
                  </a:solidFill>
                  <a:latin typeface="微软雅黑" panose="020B0503020204020204" pitchFamily="34" charset="-122"/>
                  <a:ea typeface="微软雅黑" panose="020B0503020204020204" pitchFamily="34" charset="-122"/>
                </a:rPr>
                <a:t>%</a:t>
              </a:r>
              <a:endParaRPr lang="id-ID" sz="2800" b="1" dirty="0">
                <a:solidFill>
                  <a:srgbClr val="FF6600"/>
                </a:solidFill>
                <a:latin typeface="微软雅黑" panose="020B0503020204020204" pitchFamily="34" charset="-122"/>
                <a:ea typeface="微软雅黑" panose="020B0503020204020204" pitchFamily="34" charset="-122"/>
              </a:endParaRPr>
            </a:p>
          </p:txBody>
        </p:sp>
        <p:sp>
          <p:nvSpPr>
            <p:cNvPr id="27" name="TextBox 6"/>
            <p:cNvSpPr txBox="1"/>
            <p:nvPr/>
          </p:nvSpPr>
          <p:spPr>
            <a:xfrm>
              <a:off x="3885638" y="3886271"/>
              <a:ext cx="1667459" cy="375606"/>
            </a:xfrm>
            <a:prstGeom prst="rect">
              <a:avLst/>
            </a:prstGeom>
            <a:noFill/>
          </p:spPr>
          <p:txBody>
            <a:bodyPr wrap="none" rtlCol="0">
              <a:spAutoFit/>
            </a:bodyPr>
            <a:lstStyle/>
            <a:p>
              <a:pPr algn="r"/>
              <a:r>
                <a:rPr lang="zh-CN" altLang="en-US" sz="1050" b="1" dirty="0" smtClean="0">
                  <a:solidFill>
                    <a:srgbClr val="404040"/>
                  </a:solidFill>
                  <a:latin typeface="微软雅黑" panose="020B0503020204020204" pitchFamily="34" charset="-122"/>
                  <a:ea typeface="微软雅黑" panose="020B0503020204020204" pitchFamily="34" charset="-122"/>
                </a:rPr>
                <a:t>城镇调查失业率</a:t>
              </a:r>
              <a:endParaRPr lang="id-ID" altLang="zh-CN" sz="1050" b="1" dirty="0">
                <a:solidFill>
                  <a:srgbClr val="404040"/>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387444" y="3760634"/>
            <a:ext cx="1127233" cy="754121"/>
            <a:chOff x="6444788" y="3146341"/>
            <a:chExt cx="1667461" cy="1115535"/>
          </a:xfrm>
        </p:grpSpPr>
        <p:sp>
          <p:nvSpPr>
            <p:cNvPr id="31" name="TextBox 5"/>
            <p:cNvSpPr txBox="1"/>
            <p:nvPr/>
          </p:nvSpPr>
          <p:spPr>
            <a:xfrm>
              <a:off x="6537268" y="3146341"/>
              <a:ext cx="1574981" cy="773974"/>
            </a:xfrm>
            <a:prstGeom prst="rect">
              <a:avLst/>
            </a:prstGeom>
            <a:noFill/>
          </p:spPr>
          <p:txBody>
            <a:bodyPr wrap="none" rtlCol="0">
              <a:spAutoFit/>
            </a:bodyPr>
            <a:lstStyle/>
            <a:p>
              <a:pPr algn="r"/>
              <a:r>
                <a:rPr lang="en-US" sz="2800" b="1" dirty="0" smtClean="0">
                  <a:solidFill>
                    <a:srgbClr val="FF6600"/>
                  </a:solidFill>
                  <a:latin typeface="微软雅黑" panose="020B0503020204020204" pitchFamily="34" charset="-122"/>
                  <a:ea typeface="微软雅黑" panose="020B0503020204020204" pitchFamily="34" charset="-122"/>
                </a:rPr>
                <a:t>4.5</a:t>
              </a:r>
              <a:r>
                <a:rPr lang="en-US" altLang="zh-CN" sz="2800" b="1" dirty="0" smtClean="0">
                  <a:solidFill>
                    <a:srgbClr val="FF6600"/>
                  </a:solidFill>
                  <a:latin typeface="微软雅黑" panose="020B0503020204020204" pitchFamily="34" charset="-122"/>
                  <a:ea typeface="微软雅黑" panose="020B0503020204020204" pitchFamily="34" charset="-122"/>
                </a:rPr>
                <a:t>%</a:t>
              </a:r>
              <a:endParaRPr lang="id-ID" sz="2800" b="1" dirty="0">
                <a:solidFill>
                  <a:srgbClr val="FF6600"/>
                </a:solidFill>
                <a:latin typeface="微软雅黑" panose="020B0503020204020204" pitchFamily="34" charset="-122"/>
                <a:ea typeface="微软雅黑" panose="020B0503020204020204" pitchFamily="34" charset="-122"/>
              </a:endParaRPr>
            </a:p>
          </p:txBody>
        </p:sp>
        <p:sp>
          <p:nvSpPr>
            <p:cNvPr id="32" name="TextBox 6"/>
            <p:cNvSpPr txBox="1"/>
            <p:nvPr/>
          </p:nvSpPr>
          <p:spPr>
            <a:xfrm>
              <a:off x="6444788" y="3886270"/>
              <a:ext cx="1667460" cy="375606"/>
            </a:xfrm>
            <a:prstGeom prst="rect">
              <a:avLst/>
            </a:prstGeom>
            <a:noFill/>
          </p:spPr>
          <p:txBody>
            <a:bodyPr wrap="none" rtlCol="0">
              <a:spAutoFit/>
            </a:bodyPr>
            <a:lstStyle/>
            <a:p>
              <a:pPr algn="r"/>
              <a:r>
                <a:rPr lang="zh-CN" altLang="en-US" sz="1050" b="1" dirty="0" smtClean="0">
                  <a:solidFill>
                    <a:srgbClr val="404040"/>
                  </a:solidFill>
                  <a:latin typeface="微软雅黑" panose="020B0503020204020204" pitchFamily="34" charset="-122"/>
                  <a:ea typeface="微软雅黑" panose="020B0503020204020204" pitchFamily="34" charset="-122"/>
                </a:rPr>
                <a:t>城镇登记失业率</a:t>
              </a:r>
              <a:endParaRPr lang="id-ID" altLang="zh-CN" sz="1050" b="1" dirty="0">
                <a:solidFill>
                  <a:srgbClr val="40404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806193" y="1576186"/>
            <a:ext cx="10234340" cy="1200329"/>
          </a:xfrm>
          <a:prstGeom prst="rect">
            <a:avLst/>
          </a:prstGeom>
        </p:spPr>
        <p:txBody>
          <a:bodyPr wrap="square">
            <a:spAutoFit/>
          </a:bodyPr>
          <a:lstStyle/>
          <a:p>
            <a:pPr>
              <a:lnSpc>
                <a:spcPct val="150000"/>
              </a:lnSpc>
            </a:pPr>
            <a:r>
              <a:rPr lang="zh-CN" altLang="zh-CN" sz="1600" dirty="0">
                <a:solidFill>
                  <a:srgbClr val="404040"/>
                </a:solidFill>
                <a:latin typeface="微软雅黑" panose="020B0503020204020204" pitchFamily="34" charset="-122"/>
                <a:ea typeface="微软雅黑" panose="020B0503020204020204" pitchFamily="34" charset="-122"/>
              </a:rPr>
              <a:t>以习近平新时代中国特色社会主义思想为指导，认真落实上级决策部署，将“稳就业”摆放首位，着力保稳定、惠民生、推转型、促和谐，全市就业形势稳中有进</a:t>
            </a:r>
            <a:r>
              <a:rPr lang="zh-CN" altLang="zh-CN" sz="1600" dirty="0" smtClean="0">
                <a:solidFill>
                  <a:srgbClr val="404040"/>
                </a:solidFill>
                <a:latin typeface="微软雅黑" panose="020B0503020204020204" pitchFamily="34" charset="-122"/>
                <a:ea typeface="微软雅黑" panose="020B0503020204020204" pitchFamily="34" charset="-122"/>
              </a:rPr>
              <a:t>。</a:t>
            </a:r>
            <a:r>
              <a:rPr lang="zh-CN" altLang="en-US" sz="1600" dirty="0">
                <a:solidFill>
                  <a:srgbClr val="404040"/>
                </a:solidFill>
                <a:latin typeface="微软雅黑" panose="020B0503020204020204" pitchFamily="34" charset="-122"/>
                <a:ea typeface="微软雅黑" panose="020B0503020204020204" pitchFamily="34" charset="-122"/>
              </a:rPr>
              <a:t>始终围绕人才要素聚集、创新创业，着力优化人才环境，为芜湖打造经济和城市两个升级版、实现经济社会健康发展提供智力支持和人才保障。</a:t>
            </a:r>
          </a:p>
        </p:txBody>
      </p:sp>
      <p:sp>
        <p:nvSpPr>
          <p:cNvPr id="23" name="TextBox 22"/>
          <p:cNvSpPr txBox="1"/>
          <p:nvPr/>
        </p:nvSpPr>
        <p:spPr>
          <a:xfrm>
            <a:off x="3354357" y="3033580"/>
            <a:ext cx="1909497" cy="369332"/>
          </a:xfrm>
          <a:prstGeom prst="rect">
            <a:avLst/>
          </a:prstGeom>
          <a:noFill/>
        </p:spPr>
        <p:txBody>
          <a:bodyPr wrap="none" rtlCol="0">
            <a:spAutoFit/>
          </a:bodyPr>
          <a:lstStyle/>
          <a:p>
            <a:r>
              <a:rPr lang="en-US" altLang="zh-CN" b="1" dirty="0" smtClean="0">
                <a:solidFill>
                  <a:srgbClr val="404040"/>
                </a:solidFill>
                <a:latin typeface="微软雅黑" panose="020B0503020204020204" pitchFamily="34" charset="-122"/>
                <a:ea typeface="微软雅黑" panose="020B0503020204020204" pitchFamily="34" charset="-122"/>
              </a:rPr>
              <a:t>2020</a:t>
            </a:r>
            <a:r>
              <a:rPr lang="zh-CN" altLang="en-US" b="1" dirty="0" smtClean="0">
                <a:solidFill>
                  <a:srgbClr val="404040"/>
                </a:solidFill>
                <a:latin typeface="微软雅黑" panose="020B0503020204020204" pitchFamily="34" charset="-122"/>
                <a:ea typeface="微软雅黑" panose="020B0503020204020204" pitchFamily="34" charset="-122"/>
              </a:rPr>
              <a:t>年工作目标</a:t>
            </a:r>
            <a:endParaRPr lang="zh-CN" altLang="en-US" dirty="0">
              <a:solidFill>
                <a:srgbClr val="404040"/>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7770074" y="3192317"/>
            <a:ext cx="3104529" cy="2906762"/>
            <a:chOff x="6567949" y="2622587"/>
            <a:chExt cx="3229897" cy="2906762"/>
          </a:xfrm>
        </p:grpSpPr>
        <p:sp>
          <p:nvSpPr>
            <p:cNvPr id="45" name="Rectangle: Rounded Corners 13"/>
            <p:cNvSpPr/>
            <p:nvPr/>
          </p:nvSpPr>
          <p:spPr>
            <a:xfrm>
              <a:off x="6567949" y="2622587"/>
              <a:ext cx="3229897" cy="2906762"/>
            </a:xfrm>
            <a:prstGeom prst="roundRect">
              <a:avLst>
                <a:gd name="adj" fmla="val 1406"/>
              </a:avLst>
            </a:prstGeom>
            <a:solidFill>
              <a:schemeClr val="bg1"/>
            </a:solidFill>
            <a:ln>
              <a:noFill/>
            </a:ln>
            <a:effectLst>
              <a:outerShdw blurRad="190500" dist="635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Freeform 166"/>
            <p:cNvSpPr>
              <a:spLocks noChangeArrowheads="1"/>
            </p:cNvSpPr>
            <p:nvPr/>
          </p:nvSpPr>
          <p:spPr bwMode="auto">
            <a:xfrm>
              <a:off x="6893521" y="3659468"/>
              <a:ext cx="234661" cy="268794"/>
            </a:xfrm>
            <a:custGeom>
              <a:avLst/>
              <a:gdLst>
                <a:gd name="T0" fmla="*/ 166118 w 390"/>
                <a:gd name="T1" fmla="*/ 0 h 445"/>
                <a:gd name="T2" fmla="*/ 166118 w 390"/>
                <a:gd name="T3" fmla="*/ 0 h 445"/>
                <a:gd name="T4" fmla="*/ 138804 w 390"/>
                <a:gd name="T5" fmla="*/ 0 h 445"/>
                <a:gd name="T6" fmla="*/ 130745 w 390"/>
                <a:gd name="T7" fmla="*/ 12586 h 445"/>
                <a:gd name="T8" fmla="*/ 130745 w 390"/>
                <a:gd name="T9" fmla="*/ 199576 h 445"/>
                <a:gd name="T10" fmla="*/ 174177 w 390"/>
                <a:gd name="T11" fmla="*/ 199576 h 445"/>
                <a:gd name="T12" fmla="*/ 174177 w 390"/>
                <a:gd name="T13" fmla="*/ 12586 h 445"/>
                <a:gd name="T14" fmla="*/ 166118 w 390"/>
                <a:gd name="T15" fmla="*/ 0 h 445"/>
                <a:gd name="T16" fmla="*/ 98954 w 390"/>
                <a:gd name="T17" fmla="*/ 67874 h 445"/>
                <a:gd name="T18" fmla="*/ 98954 w 390"/>
                <a:gd name="T19" fmla="*/ 67874 h 445"/>
                <a:gd name="T20" fmla="*/ 75223 w 390"/>
                <a:gd name="T21" fmla="*/ 67874 h 445"/>
                <a:gd name="T22" fmla="*/ 63134 w 390"/>
                <a:gd name="T23" fmla="*/ 80010 h 445"/>
                <a:gd name="T24" fmla="*/ 63134 w 390"/>
                <a:gd name="T25" fmla="*/ 199576 h 445"/>
                <a:gd name="T26" fmla="*/ 111044 w 390"/>
                <a:gd name="T27" fmla="*/ 199576 h 445"/>
                <a:gd name="T28" fmla="*/ 111044 w 390"/>
                <a:gd name="T29" fmla="*/ 80010 h 445"/>
                <a:gd name="T30" fmla="*/ 98954 w 390"/>
                <a:gd name="T31" fmla="*/ 67874 h 445"/>
                <a:gd name="T32" fmla="*/ 31343 w 390"/>
                <a:gd name="T33" fmla="*/ 135747 h 445"/>
                <a:gd name="T34" fmla="*/ 31343 w 390"/>
                <a:gd name="T35" fmla="*/ 135747 h 445"/>
                <a:gd name="T36" fmla="*/ 7612 w 390"/>
                <a:gd name="T37" fmla="*/ 135747 h 445"/>
                <a:gd name="T38" fmla="*/ 0 w 390"/>
                <a:gd name="T39" fmla="*/ 143389 h 445"/>
                <a:gd name="T40" fmla="*/ 0 w 390"/>
                <a:gd name="T41" fmla="*/ 199576 h 445"/>
                <a:gd name="T42" fmla="*/ 43432 w 390"/>
                <a:gd name="T43" fmla="*/ 199576 h 445"/>
                <a:gd name="T44" fmla="*/ 43432 w 390"/>
                <a:gd name="T45" fmla="*/ 143389 h 445"/>
                <a:gd name="T46" fmla="*/ 31343 w 390"/>
                <a:gd name="T47" fmla="*/ 135747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rgbClr val="EA540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b="1" dirty="0">
                <a:latin typeface="微软雅黑" panose="020B0503020204020204" pitchFamily="34" charset="-122"/>
                <a:ea typeface="微软雅黑" panose="020B0503020204020204" pitchFamily="34" charset="-122"/>
              </a:endParaRPr>
            </a:p>
          </p:txBody>
        </p:sp>
        <p:grpSp>
          <p:nvGrpSpPr>
            <p:cNvPr id="53" name="Group 32"/>
            <p:cNvGrpSpPr/>
            <p:nvPr/>
          </p:nvGrpSpPr>
          <p:grpSpPr>
            <a:xfrm>
              <a:off x="7323026" y="3637248"/>
              <a:ext cx="2149247" cy="554377"/>
              <a:chOff x="7713406" y="2008753"/>
              <a:chExt cx="2149247" cy="554377"/>
            </a:xfrm>
          </p:grpSpPr>
          <p:sp>
            <p:nvSpPr>
              <p:cNvPr id="54" name="TextBox 53"/>
              <p:cNvSpPr txBox="1"/>
              <p:nvPr/>
            </p:nvSpPr>
            <p:spPr>
              <a:xfrm>
                <a:off x="7713406" y="2008753"/>
                <a:ext cx="2149247" cy="307777"/>
              </a:xfrm>
              <a:prstGeom prst="rect">
                <a:avLst/>
              </a:prstGeom>
              <a:noFill/>
            </p:spPr>
            <p:txBody>
              <a:bodyPr wrap="square" rtlCol="0">
                <a:spAutoFit/>
              </a:bodyPr>
              <a:lstStyle/>
              <a:p>
                <a:r>
                  <a:rPr lang="zh-CN" altLang="en-US" sz="1400" b="1" dirty="0" smtClean="0">
                    <a:solidFill>
                      <a:srgbClr val="404040"/>
                    </a:solidFill>
                    <a:latin typeface="微软雅黑" panose="020B0503020204020204" pitchFamily="34" charset="-122"/>
                    <a:ea typeface="微软雅黑" panose="020B0503020204020204" pitchFamily="34" charset="-122"/>
                    <a:cs typeface="Catamaran Bold" panose="00000800000000000000" pitchFamily="2" charset="0"/>
                  </a:rPr>
                  <a:t>芜湖市人社局</a:t>
                </a:r>
                <a:endParaRPr lang="en-US" sz="1400" b="1" dirty="0">
                  <a:solidFill>
                    <a:srgbClr val="404040"/>
                  </a:solidFill>
                  <a:latin typeface="微软雅黑" panose="020B0503020204020204" pitchFamily="34" charset="-122"/>
                  <a:ea typeface="微软雅黑" panose="020B0503020204020204" pitchFamily="34" charset="-122"/>
                  <a:cs typeface="Catamaran Bold" panose="00000800000000000000" pitchFamily="2" charset="0"/>
                </a:endParaRPr>
              </a:p>
            </p:txBody>
          </p:sp>
          <p:sp>
            <p:nvSpPr>
              <p:cNvPr id="55" name="TextBox 54"/>
              <p:cNvSpPr txBox="1"/>
              <p:nvPr/>
            </p:nvSpPr>
            <p:spPr>
              <a:xfrm>
                <a:off x="7713406" y="2249198"/>
                <a:ext cx="2149247" cy="313932"/>
              </a:xfrm>
              <a:prstGeom prst="rect">
                <a:avLst/>
              </a:prstGeom>
              <a:noFill/>
            </p:spPr>
            <p:txBody>
              <a:bodyPr wrap="square" rtlCol="0">
                <a:spAutoFit/>
              </a:bodyPr>
              <a:lstStyle/>
              <a:p>
                <a:pPr>
                  <a:lnSpc>
                    <a:spcPct val="120000"/>
                  </a:lnSpc>
                </a:pPr>
                <a:r>
                  <a:rPr lang="zh-CN" altLang="en-US" sz="1200" dirty="0" smtClean="0">
                    <a:solidFill>
                      <a:srgbClr val="404040"/>
                    </a:solidFill>
                    <a:latin typeface="微软雅黑" panose="020B0503020204020204" pitchFamily="34" charset="-122"/>
                    <a:ea typeface="微软雅黑" panose="020B0503020204020204" pitchFamily="34" charset="-122"/>
                  </a:rPr>
                  <a:t>被授予</a:t>
                </a:r>
                <a:r>
                  <a:rPr lang="zh-CN" altLang="en-US" sz="1200" dirty="0" smtClean="0">
                    <a:solidFill>
                      <a:srgbClr val="EA5404"/>
                    </a:solidFill>
                    <a:latin typeface="微软雅黑" panose="020B0503020204020204" pitchFamily="34" charset="-122"/>
                    <a:ea typeface="微软雅黑" panose="020B0503020204020204" pitchFamily="34" charset="-122"/>
                  </a:rPr>
                  <a:t>安徽省文明单位</a:t>
                </a:r>
                <a:r>
                  <a:rPr lang="zh-CN" altLang="en-US" sz="1200" dirty="0" smtClean="0">
                    <a:solidFill>
                      <a:srgbClr val="404040"/>
                    </a:solidFill>
                    <a:latin typeface="微软雅黑" panose="020B0503020204020204" pitchFamily="34" charset="-122"/>
                    <a:ea typeface="微软雅黑" panose="020B0503020204020204" pitchFamily="34" charset="-122"/>
                  </a:rPr>
                  <a:t>称号</a:t>
                </a:r>
                <a:endParaRPr lang="en-US" sz="1200" dirty="0">
                  <a:solidFill>
                    <a:srgbClr val="404040"/>
                  </a:solidFill>
                  <a:latin typeface="微软雅黑" panose="020B0503020204020204" pitchFamily="34" charset="-122"/>
                  <a:ea typeface="微软雅黑" panose="020B0503020204020204" pitchFamily="34" charset="-122"/>
                </a:endParaRPr>
              </a:p>
            </p:txBody>
          </p:sp>
        </p:grpSp>
        <p:sp>
          <p:nvSpPr>
            <p:cNvPr id="67" name="Freeform 166"/>
            <p:cNvSpPr>
              <a:spLocks noChangeArrowheads="1"/>
            </p:cNvSpPr>
            <p:nvPr/>
          </p:nvSpPr>
          <p:spPr bwMode="auto">
            <a:xfrm>
              <a:off x="6893521" y="4622796"/>
              <a:ext cx="234661" cy="268794"/>
            </a:xfrm>
            <a:custGeom>
              <a:avLst/>
              <a:gdLst>
                <a:gd name="T0" fmla="*/ 166118 w 390"/>
                <a:gd name="T1" fmla="*/ 0 h 445"/>
                <a:gd name="T2" fmla="*/ 166118 w 390"/>
                <a:gd name="T3" fmla="*/ 0 h 445"/>
                <a:gd name="T4" fmla="*/ 138804 w 390"/>
                <a:gd name="T5" fmla="*/ 0 h 445"/>
                <a:gd name="T6" fmla="*/ 130745 w 390"/>
                <a:gd name="T7" fmla="*/ 12586 h 445"/>
                <a:gd name="T8" fmla="*/ 130745 w 390"/>
                <a:gd name="T9" fmla="*/ 199576 h 445"/>
                <a:gd name="T10" fmla="*/ 174177 w 390"/>
                <a:gd name="T11" fmla="*/ 199576 h 445"/>
                <a:gd name="T12" fmla="*/ 174177 w 390"/>
                <a:gd name="T13" fmla="*/ 12586 h 445"/>
                <a:gd name="T14" fmla="*/ 166118 w 390"/>
                <a:gd name="T15" fmla="*/ 0 h 445"/>
                <a:gd name="T16" fmla="*/ 98954 w 390"/>
                <a:gd name="T17" fmla="*/ 67874 h 445"/>
                <a:gd name="T18" fmla="*/ 98954 w 390"/>
                <a:gd name="T19" fmla="*/ 67874 h 445"/>
                <a:gd name="T20" fmla="*/ 75223 w 390"/>
                <a:gd name="T21" fmla="*/ 67874 h 445"/>
                <a:gd name="T22" fmla="*/ 63134 w 390"/>
                <a:gd name="T23" fmla="*/ 80010 h 445"/>
                <a:gd name="T24" fmla="*/ 63134 w 390"/>
                <a:gd name="T25" fmla="*/ 199576 h 445"/>
                <a:gd name="T26" fmla="*/ 111044 w 390"/>
                <a:gd name="T27" fmla="*/ 199576 h 445"/>
                <a:gd name="T28" fmla="*/ 111044 w 390"/>
                <a:gd name="T29" fmla="*/ 80010 h 445"/>
                <a:gd name="T30" fmla="*/ 98954 w 390"/>
                <a:gd name="T31" fmla="*/ 67874 h 445"/>
                <a:gd name="T32" fmla="*/ 31343 w 390"/>
                <a:gd name="T33" fmla="*/ 135747 h 445"/>
                <a:gd name="T34" fmla="*/ 31343 w 390"/>
                <a:gd name="T35" fmla="*/ 135747 h 445"/>
                <a:gd name="T36" fmla="*/ 7612 w 390"/>
                <a:gd name="T37" fmla="*/ 135747 h 445"/>
                <a:gd name="T38" fmla="*/ 0 w 390"/>
                <a:gd name="T39" fmla="*/ 143389 h 445"/>
                <a:gd name="T40" fmla="*/ 0 w 390"/>
                <a:gd name="T41" fmla="*/ 199576 h 445"/>
                <a:gd name="T42" fmla="*/ 43432 w 390"/>
                <a:gd name="T43" fmla="*/ 199576 h 445"/>
                <a:gd name="T44" fmla="*/ 43432 w 390"/>
                <a:gd name="T45" fmla="*/ 143389 h 445"/>
                <a:gd name="T46" fmla="*/ 31343 w 390"/>
                <a:gd name="T47" fmla="*/ 135747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rgbClr val="FF996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b="1" dirty="0">
                <a:latin typeface="微软雅黑" panose="020B0503020204020204" pitchFamily="34" charset="-122"/>
                <a:ea typeface="微软雅黑" panose="020B0503020204020204" pitchFamily="34" charset="-122"/>
              </a:endParaRPr>
            </a:p>
          </p:txBody>
        </p:sp>
        <p:grpSp>
          <p:nvGrpSpPr>
            <p:cNvPr id="61" name="Group 3"/>
            <p:cNvGrpSpPr/>
            <p:nvPr/>
          </p:nvGrpSpPr>
          <p:grpSpPr>
            <a:xfrm>
              <a:off x="6785610" y="4583813"/>
              <a:ext cx="2979869" cy="535590"/>
              <a:chOff x="6903121" y="4771656"/>
              <a:chExt cx="2569152" cy="535590"/>
            </a:xfrm>
          </p:grpSpPr>
          <p:sp>
            <p:nvSpPr>
              <p:cNvPr id="62" name="Freeform 106"/>
              <p:cNvSpPr>
                <a:spLocks noChangeArrowheads="1"/>
              </p:cNvSpPr>
              <p:nvPr/>
            </p:nvSpPr>
            <p:spPr bwMode="auto">
              <a:xfrm>
                <a:off x="6903121" y="4774374"/>
                <a:ext cx="215461" cy="305059"/>
              </a:xfrm>
              <a:custGeom>
                <a:avLst/>
                <a:gdLst>
                  <a:gd name="T0" fmla="*/ 15808 w 355"/>
                  <a:gd name="T1" fmla="*/ 222974 h 506"/>
                  <a:gd name="T2" fmla="*/ 15808 w 355"/>
                  <a:gd name="T3" fmla="*/ 222974 h 506"/>
                  <a:gd name="T4" fmla="*/ 31616 w 355"/>
                  <a:gd name="T5" fmla="*/ 170932 h 506"/>
                  <a:gd name="T6" fmla="*/ 91686 w 355"/>
                  <a:gd name="T7" fmla="*/ 139078 h 506"/>
                  <a:gd name="T8" fmla="*/ 59618 w 355"/>
                  <a:gd name="T9" fmla="*/ 127414 h 506"/>
                  <a:gd name="T10" fmla="*/ 131883 w 355"/>
                  <a:gd name="T11" fmla="*/ 87036 h 506"/>
                  <a:gd name="T12" fmla="*/ 87621 w 355"/>
                  <a:gd name="T13" fmla="*/ 75372 h 506"/>
                  <a:gd name="T14" fmla="*/ 147691 w 355"/>
                  <a:gd name="T15" fmla="*/ 59669 h 506"/>
                  <a:gd name="T16" fmla="*/ 155820 w 355"/>
                  <a:gd name="T17" fmla="*/ 19740 h 506"/>
                  <a:gd name="T18" fmla="*/ 112010 w 355"/>
                  <a:gd name="T19" fmla="*/ 0 h 506"/>
                  <a:gd name="T20" fmla="*/ 71813 w 355"/>
                  <a:gd name="T21" fmla="*/ 55631 h 506"/>
                  <a:gd name="T22" fmla="*/ 75878 w 355"/>
                  <a:gd name="T23" fmla="*/ 8076 h 506"/>
                  <a:gd name="T24" fmla="*/ 31616 w 355"/>
                  <a:gd name="T25" fmla="*/ 47556 h 506"/>
                  <a:gd name="T26" fmla="*/ 27551 w 355"/>
                  <a:gd name="T27" fmla="*/ 135041 h 506"/>
                  <a:gd name="T28" fmla="*/ 3613 w 355"/>
                  <a:gd name="T29" fmla="*/ 95560 h 506"/>
                  <a:gd name="T30" fmla="*/ 15808 w 355"/>
                  <a:gd name="T31" fmla="*/ 162856 h 506"/>
                  <a:gd name="T32" fmla="*/ 3613 w 355"/>
                  <a:gd name="T33" fmla="*/ 214450 h 506"/>
                  <a:gd name="T34" fmla="*/ 15808 w 355"/>
                  <a:gd name="T35" fmla="*/ 222974 h 5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b="1" dirty="0">
                  <a:latin typeface="微软雅黑" panose="020B0503020204020204" pitchFamily="34" charset="-122"/>
                  <a:ea typeface="微软雅黑" panose="020B0503020204020204" pitchFamily="34" charset="-122"/>
                </a:endParaRPr>
              </a:p>
            </p:txBody>
          </p:sp>
          <p:grpSp>
            <p:nvGrpSpPr>
              <p:cNvPr id="63" name="Group 35"/>
              <p:cNvGrpSpPr/>
              <p:nvPr/>
            </p:nvGrpSpPr>
            <p:grpSpPr>
              <a:xfrm>
                <a:off x="7323026" y="4771656"/>
                <a:ext cx="2149247" cy="535590"/>
                <a:chOff x="7713406" y="1895776"/>
                <a:chExt cx="2149247" cy="535590"/>
              </a:xfrm>
            </p:grpSpPr>
            <p:sp>
              <p:nvSpPr>
                <p:cNvPr id="64" name="TextBox 63"/>
                <p:cNvSpPr txBox="1"/>
                <p:nvPr/>
              </p:nvSpPr>
              <p:spPr>
                <a:xfrm>
                  <a:off x="7713406" y="1895776"/>
                  <a:ext cx="2149247" cy="307777"/>
                </a:xfrm>
                <a:prstGeom prst="rect">
                  <a:avLst/>
                </a:prstGeom>
                <a:noFill/>
              </p:spPr>
              <p:txBody>
                <a:bodyPr wrap="square" rtlCol="0">
                  <a:spAutoFit/>
                </a:bodyPr>
                <a:lstStyle/>
                <a:p>
                  <a:r>
                    <a:rPr lang="zh-CN" altLang="en-US" sz="1400" b="1" dirty="0" smtClean="0">
                      <a:solidFill>
                        <a:srgbClr val="404040"/>
                      </a:solidFill>
                      <a:latin typeface="微软雅黑" panose="020B0503020204020204" pitchFamily="34" charset="-122"/>
                      <a:ea typeface="微软雅黑" panose="020B0503020204020204" pitchFamily="34" charset="-122"/>
                      <a:cs typeface="Catamaran Bold" panose="00000800000000000000" pitchFamily="2" charset="0"/>
                    </a:rPr>
                    <a:t>人力资源社会保障办事大厅</a:t>
                  </a:r>
                  <a:endParaRPr lang="en-US" sz="1400" b="1" dirty="0">
                    <a:solidFill>
                      <a:srgbClr val="404040"/>
                    </a:solidFill>
                    <a:latin typeface="微软雅黑" panose="020B0503020204020204" pitchFamily="34" charset="-122"/>
                    <a:ea typeface="微软雅黑" panose="020B0503020204020204" pitchFamily="34" charset="-122"/>
                    <a:cs typeface="Catamaran Bold" panose="00000800000000000000" pitchFamily="2" charset="0"/>
                  </a:endParaRPr>
                </a:p>
              </p:txBody>
            </p:sp>
            <p:sp>
              <p:nvSpPr>
                <p:cNvPr id="65" name="TextBox 64"/>
                <p:cNvSpPr txBox="1"/>
                <p:nvPr/>
              </p:nvSpPr>
              <p:spPr>
                <a:xfrm>
                  <a:off x="7713406" y="2136221"/>
                  <a:ext cx="2149247" cy="295145"/>
                </a:xfrm>
                <a:prstGeom prst="rect">
                  <a:avLst/>
                </a:prstGeom>
                <a:noFill/>
              </p:spPr>
              <p:txBody>
                <a:bodyPr wrap="square" rtlCol="0">
                  <a:spAutoFit/>
                </a:bodyPr>
                <a:lstStyle/>
                <a:p>
                  <a:pPr>
                    <a:lnSpc>
                      <a:spcPct val="120000"/>
                    </a:lnSpc>
                  </a:pPr>
                  <a:r>
                    <a:rPr lang="zh-CN" altLang="en-US" sz="1200" dirty="0" smtClean="0">
                      <a:solidFill>
                        <a:srgbClr val="EA5404"/>
                      </a:solidFill>
                      <a:latin typeface="微软雅黑" panose="020B0503020204020204" pitchFamily="34" charset="-122"/>
                      <a:ea typeface="微软雅黑" panose="020B0503020204020204" pitchFamily="34" charset="-122"/>
                    </a:rPr>
                    <a:t>全国人社系统优质服务窗口</a:t>
                  </a:r>
                  <a:endParaRPr lang="en-US" sz="1200" dirty="0">
                    <a:solidFill>
                      <a:srgbClr val="EA5404"/>
                    </a:solidFill>
                    <a:latin typeface="微软雅黑" panose="020B0503020204020204" pitchFamily="34" charset="-122"/>
                    <a:ea typeface="微软雅黑" panose="020B0503020204020204" pitchFamily="34" charset="-122"/>
                  </a:endParaRPr>
                </a:p>
              </p:txBody>
            </p:sp>
          </p:grpSp>
        </p:grpSp>
        <p:sp>
          <p:nvSpPr>
            <p:cNvPr id="66" name="TextBox 65"/>
            <p:cNvSpPr txBox="1"/>
            <p:nvPr/>
          </p:nvSpPr>
          <p:spPr>
            <a:xfrm>
              <a:off x="7246296" y="3006238"/>
              <a:ext cx="1873201" cy="369332"/>
            </a:xfrm>
            <a:prstGeom prst="rect">
              <a:avLst/>
            </a:prstGeom>
            <a:noFill/>
          </p:spPr>
          <p:txBody>
            <a:bodyPr wrap="none" rtlCol="0">
              <a:spAutoFit/>
            </a:bodyPr>
            <a:lstStyle/>
            <a:p>
              <a:r>
                <a:rPr lang="zh-CN" altLang="en-US" b="1" dirty="0" smtClean="0">
                  <a:solidFill>
                    <a:srgbClr val="EA5404"/>
                  </a:solidFill>
                  <a:latin typeface="微软雅黑" panose="020B0503020204020204" pitchFamily="34" charset="-122"/>
                  <a:ea typeface="微软雅黑" panose="020B0503020204020204" pitchFamily="34" charset="-122"/>
                </a:rPr>
                <a:t>市</a:t>
              </a:r>
              <a:r>
                <a:rPr lang="zh-CN" altLang="en-US" b="1" smtClean="0">
                  <a:solidFill>
                    <a:srgbClr val="EA5404"/>
                  </a:solidFill>
                  <a:latin typeface="微软雅黑" panose="020B0503020204020204" pitchFamily="34" charset="-122"/>
                  <a:ea typeface="微软雅黑" panose="020B0503020204020204" pitchFamily="34" charset="-122"/>
                </a:rPr>
                <a:t>人社</a:t>
              </a:r>
              <a:r>
                <a:rPr lang="zh-CN" altLang="en-US" b="1">
                  <a:solidFill>
                    <a:srgbClr val="EA5404"/>
                  </a:solidFill>
                  <a:latin typeface="微软雅黑" panose="020B0503020204020204" pitchFamily="34" charset="-122"/>
                  <a:ea typeface="微软雅黑" panose="020B0503020204020204" pitchFamily="34" charset="-122"/>
                </a:rPr>
                <a:t>所获</a:t>
              </a:r>
              <a:r>
                <a:rPr lang="zh-CN" altLang="en-US" b="1" smtClean="0">
                  <a:solidFill>
                    <a:srgbClr val="EA5404"/>
                  </a:solidFill>
                  <a:latin typeface="微软雅黑" panose="020B0503020204020204" pitchFamily="34" charset="-122"/>
                  <a:ea typeface="微软雅黑" panose="020B0503020204020204" pitchFamily="34" charset="-122"/>
                </a:rPr>
                <a:t>荣誉</a:t>
              </a:r>
              <a:endParaRPr lang="zh-CN" altLang="en-US" b="1" dirty="0">
                <a:solidFill>
                  <a:srgbClr val="EA5404"/>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991003" y="4941502"/>
            <a:ext cx="1447832" cy="777136"/>
            <a:chOff x="1076312" y="3119764"/>
            <a:chExt cx="2141707" cy="1149580"/>
          </a:xfrm>
        </p:grpSpPr>
        <p:sp>
          <p:nvSpPr>
            <p:cNvPr id="35" name="TextBox 34"/>
            <p:cNvSpPr txBox="1"/>
            <p:nvPr/>
          </p:nvSpPr>
          <p:spPr>
            <a:xfrm>
              <a:off x="1076312" y="3119764"/>
              <a:ext cx="2141707" cy="773976"/>
            </a:xfrm>
            <a:prstGeom prst="rect">
              <a:avLst/>
            </a:prstGeom>
            <a:noFill/>
          </p:spPr>
          <p:txBody>
            <a:bodyPr wrap="none" rtlCol="0">
              <a:spAutoFit/>
            </a:bodyPr>
            <a:lstStyle/>
            <a:p>
              <a:pPr algn="r"/>
              <a:r>
                <a:rPr lang="en-US" altLang="zh-CN" sz="2800" b="1" dirty="0" smtClean="0">
                  <a:solidFill>
                    <a:srgbClr val="FF6600"/>
                  </a:solidFill>
                  <a:latin typeface="微软雅黑" panose="020B0503020204020204" pitchFamily="34" charset="-122"/>
                  <a:ea typeface="微软雅黑" panose="020B0503020204020204" pitchFamily="34" charset="-122"/>
                </a:rPr>
                <a:t>1.5</a:t>
              </a:r>
              <a:r>
                <a:rPr lang="zh-CN" altLang="en-US" sz="2800" b="1" dirty="0" smtClean="0">
                  <a:solidFill>
                    <a:srgbClr val="FF6600"/>
                  </a:solidFill>
                  <a:latin typeface="微软雅黑" panose="020B0503020204020204" pitchFamily="34" charset="-122"/>
                  <a:ea typeface="微软雅黑" panose="020B0503020204020204" pitchFamily="34" charset="-122"/>
                </a:rPr>
                <a:t>万人</a:t>
              </a:r>
              <a:endParaRPr lang="id-ID" sz="2800" b="1" dirty="0">
                <a:solidFill>
                  <a:srgbClr val="FF66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253952" y="3893738"/>
              <a:ext cx="1667459" cy="375606"/>
            </a:xfrm>
            <a:prstGeom prst="rect">
              <a:avLst/>
            </a:prstGeom>
            <a:noFill/>
          </p:spPr>
          <p:txBody>
            <a:bodyPr wrap="none" rtlCol="0">
              <a:spAutoFit/>
            </a:bodyPr>
            <a:lstStyle/>
            <a:p>
              <a:pPr algn="r"/>
              <a:r>
                <a:rPr lang="zh-CN" altLang="en-US" sz="1050" b="1" dirty="0" smtClean="0">
                  <a:solidFill>
                    <a:srgbClr val="404040"/>
                  </a:solidFill>
                  <a:latin typeface="微软雅黑" panose="020B0503020204020204" pitchFamily="34" charset="-122"/>
                  <a:ea typeface="微软雅黑" panose="020B0503020204020204" pitchFamily="34" charset="-122"/>
                </a:rPr>
                <a:t>引进高校毕业生</a:t>
              </a:r>
              <a:endParaRPr lang="id-ID" sz="1050" b="1" dirty="0">
                <a:solidFill>
                  <a:srgbClr val="404040"/>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558923" y="4890444"/>
            <a:ext cx="1665841" cy="908983"/>
            <a:chOff x="3362927" y="3119765"/>
            <a:chExt cx="2464196" cy="1344617"/>
          </a:xfrm>
        </p:grpSpPr>
        <p:sp>
          <p:nvSpPr>
            <p:cNvPr id="38" name="TextBox 5"/>
            <p:cNvSpPr txBox="1"/>
            <p:nvPr/>
          </p:nvSpPr>
          <p:spPr>
            <a:xfrm>
              <a:off x="3663915" y="3119765"/>
              <a:ext cx="2113253" cy="773975"/>
            </a:xfrm>
            <a:prstGeom prst="rect">
              <a:avLst/>
            </a:prstGeom>
            <a:noFill/>
          </p:spPr>
          <p:txBody>
            <a:bodyPr wrap="none" rtlCol="0">
              <a:spAutoFit/>
            </a:bodyPr>
            <a:lstStyle/>
            <a:p>
              <a:pPr algn="r"/>
              <a:r>
                <a:rPr lang="en-US" sz="2800" b="1" dirty="0" smtClean="0">
                  <a:solidFill>
                    <a:srgbClr val="FF6600"/>
                  </a:solidFill>
                  <a:latin typeface="微软雅黑" panose="020B0503020204020204" pitchFamily="34" charset="-122"/>
                  <a:ea typeface="微软雅黑" panose="020B0503020204020204" pitchFamily="34" charset="-122"/>
                </a:rPr>
                <a:t>1000</a:t>
              </a:r>
              <a:r>
                <a:rPr lang="zh-CN" altLang="en-US" sz="2800" b="1" dirty="0" smtClean="0">
                  <a:solidFill>
                    <a:srgbClr val="FF6600"/>
                  </a:solidFill>
                  <a:latin typeface="微软雅黑" panose="020B0503020204020204" pitchFamily="34" charset="-122"/>
                  <a:ea typeface="微软雅黑" panose="020B0503020204020204" pitchFamily="34" charset="-122"/>
                </a:rPr>
                <a:t>人</a:t>
              </a:r>
              <a:endParaRPr lang="id-ID" sz="2800" b="1" dirty="0">
                <a:solidFill>
                  <a:srgbClr val="FF6600"/>
                </a:solidFill>
                <a:latin typeface="微软雅黑" panose="020B0503020204020204" pitchFamily="34" charset="-122"/>
                <a:ea typeface="微软雅黑" panose="020B0503020204020204" pitchFamily="34" charset="-122"/>
              </a:endParaRPr>
            </a:p>
          </p:txBody>
        </p:sp>
        <p:sp>
          <p:nvSpPr>
            <p:cNvPr id="39" name="TextBox 6"/>
            <p:cNvSpPr txBox="1"/>
            <p:nvPr/>
          </p:nvSpPr>
          <p:spPr>
            <a:xfrm>
              <a:off x="3362927" y="3849755"/>
              <a:ext cx="2464196" cy="614627"/>
            </a:xfrm>
            <a:prstGeom prst="rect">
              <a:avLst/>
            </a:prstGeom>
            <a:noFill/>
          </p:spPr>
          <p:txBody>
            <a:bodyPr wrap="none" rtlCol="0">
              <a:spAutoFit/>
            </a:bodyPr>
            <a:lstStyle/>
            <a:p>
              <a:pPr algn="r"/>
              <a:r>
                <a:rPr lang="zh-CN" altLang="en-US" sz="1050" b="1" dirty="0">
                  <a:solidFill>
                    <a:srgbClr val="404040"/>
                  </a:solidFill>
                  <a:latin typeface="微软雅黑" panose="020B0503020204020204" pitchFamily="34" charset="-122"/>
                  <a:ea typeface="微软雅黑" panose="020B0503020204020204" pitchFamily="34" charset="-122"/>
                </a:rPr>
                <a:t>引进国家重点院校</a:t>
              </a:r>
              <a:r>
                <a:rPr lang="zh-CN" altLang="en-US" sz="1050" b="1" dirty="0" smtClean="0">
                  <a:solidFill>
                    <a:srgbClr val="404040"/>
                  </a:solidFill>
                  <a:latin typeface="微软雅黑" panose="020B0503020204020204" pitchFamily="34" charset="-122"/>
                  <a:ea typeface="微软雅黑" panose="020B0503020204020204" pitchFamily="34" charset="-122"/>
                </a:rPr>
                <a:t>高校</a:t>
              </a:r>
              <a:endParaRPr lang="en-US" altLang="zh-CN" sz="1050" b="1" dirty="0" smtClean="0">
                <a:solidFill>
                  <a:srgbClr val="404040"/>
                </a:solidFill>
                <a:latin typeface="微软雅黑" panose="020B0503020204020204" pitchFamily="34" charset="-122"/>
                <a:ea typeface="微软雅黑" panose="020B0503020204020204" pitchFamily="34" charset="-122"/>
              </a:endParaRPr>
            </a:p>
            <a:p>
              <a:pPr algn="r"/>
              <a:r>
                <a:rPr lang="zh-CN" altLang="en-US" sz="1050" b="1" dirty="0" smtClean="0">
                  <a:solidFill>
                    <a:srgbClr val="404040"/>
                  </a:solidFill>
                  <a:latin typeface="微软雅黑" panose="020B0503020204020204" pitchFamily="34" charset="-122"/>
                  <a:ea typeface="微软雅黑" panose="020B0503020204020204" pitchFamily="34" charset="-122"/>
                </a:rPr>
                <a:t>优秀</a:t>
              </a:r>
              <a:r>
                <a:rPr lang="zh-CN" altLang="en-US" sz="1050" b="1" dirty="0">
                  <a:solidFill>
                    <a:srgbClr val="404040"/>
                  </a:solidFill>
                  <a:latin typeface="微软雅黑" panose="020B0503020204020204" pitchFamily="34" charset="-122"/>
                  <a:ea typeface="微软雅黑" panose="020B0503020204020204" pitchFamily="34" charset="-122"/>
                </a:rPr>
                <a:t>毕业生及硕士研究生</a:t>
              </a:r>
              <a:endParaRPr lang="id-ID" altLang="zh-CN" sz="1050" b="1" dirty="0">
                <a:solidFill>
                  <a:srgbClr val="404040"/>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539017" y="4910483"/>
            <a:ext cx="1665841" cy="908009"/>
            <a:chOff x="5738296" y="3123278"/>
            <a:chExt cx="2464197" cy="1343174"/>
          </a:xfrm>
        </p:grpSpPr>
        <p:sp>
          <p:nvSpPr>
            <p:cNvPr id="44" name="TextBox 5"/>
            <p:cNvSpPr txBox="1"/>
            <p:nvPr/>
          </p:nvSpPr>
          <p:spPr>
            <a:xfrm>
              <a:off x="6100322" y="3123278"/>
              <a:ext cx="1786021" cy="773974"/>
            </a:xfrm>
            <a:prstGeom prst="rect">
              <a:avLst/>
            </a:prstGeom>
            <a:noFill/>
          </p:spPr>
          <p:txBody>
            <a:bodyPr wrap="none" rtlCol="0">
              <a:spAutoFit/>
            </a:bodyPr>
            <a:lstStyle/>
            <a:p>
              <a:pPr algn="r"/>
              <a:r>
                <a:rPr lang="en-US" sz="2800" b="1" dirty="0" smtClean="0">
                  <a:solidFill>
                    <a:srgbClr val="FF6600"/>
                  </a:solidFill>
                  <a:latin typeface="微软雅黑" panose="020B0503020204020204" pitchFamily="34" charset="-122"/>
                  <a:ea typeface="微软雅黑" panose="020B0503020204020204" pitchFamily="34" charset="-122"/>
                </a:rPr>
                <a:t>100</a:t>
              </a:r>
              <a:r>
                <a:rPr lang="zh-CN" altLang="en-US" sz="2800" b="1" dirty="0" smtClean="0">
                  <a:solidFill>
                    <a:srgbClr val="FF6600"/>
                  </a:solidFill>
                  <a:latin typeface="微软雅黑" panose="020B0503020204020204" pitchFamily="34" charset="-122"/>
                  <a:ea typeface="微软雅黑" panose="020B0503020204020204" pitchFamily="34" charset="-122"/>
                </a:rPr>
                <a:t>名</a:t>
              </a:r>
              <a:endParaRPr lang="id-ID" sz="2800" b="1" dirty="0">
                <a:solidFill>
                  <a:srgbClr val="FF6600"/>
                </a:solidFill>
                <a:latin typeface="微软雅黑" panose="020B0503020204020204" pitchFamily="34" charset="-122"/>
                <a:ea typeface="微软雅黑" panose="020B0503020204020204" pitchFamily="34" charset="-122"/>
              </a:endParaRPr>
            </a:p>
          </p:txBody>
        </p:sp>
        <p:sp>
          <p:nvSpPr>
            <p:cNvPr id="46" name="TextBox 6"/>
            <p:cNvSpPr txBox="1"/>
            <p:nvPr/>
          </p:nvSpPr>
          <p:spPr>
            <a:xfrm>
              <a:off x="5738296" y="3851826"/>
              <a:ext cx="2464197" cy="614626"/>
            </a:xfrm>
            <a:prstGeom prst="rect">
              <a:avLst/>
            </a:prstGeom>
            <a:noFill/>
          </p:spPr>
          <p:txBody>
            <a:bodyPr wrap="none" rtlCol="0">
              <a:spAutoFit/>
            </a:bodyPr>
            <a:lstStyle/>
            <a:p>
              <a:pPr algn="ctr"/>
              <a:r>
                <a:rPr lang="zh-CN" altLang="en-US" sz="1050" b="1" dirty="0" smtClean="0">
                  <a:solidFill>
                    <a:srgbClr val="404040"/>
                  </a:solidFill>
                  <a:latin typeface="微软雅黑" panose="020B0503020204020204" pitchFamily="34" charset="-122"/>
                  <a:ea typeface="微软雅黑" panose="020B0503020204020204" pitchFamily="34" charset="-122"/>
                </a:rPr>
                <a:t>引进副</a:t>
              </a:r>
              <a:r>
                <a:rPr lang="zh-CN" altLang="en-US" sz="1050" b="1" dirty="0">
                  <a:solidFill>
                    <a:srgbClr val="404040"/>
                  </a:solidFill>
                  <a:latin typeface="微软雅黑" panose="020B0503020204020204" pitchFamily="34" charset="-122"/>
                  <a:ea typeface="微软雅黑" panose="020B0503020204020204" pitchFamily="34" charset="-122"/>
                </a:rPr>
                <a:t>高</a:t>
              </a:r>
              <a:r>
                <a:rPr lang="zh-CN" altLang="en-US" sz="1050" b="1" dirty="0" smtClean="0">
                  <a:solidFill>
                    <a:srgbClr val="404040"/>
                  </a:solidFill>
                  <a:latin typeface="微软雅黑" panose="020B0503020204020204" pitchFamily="34" charset="-122"/>
                  <a:ea typeface="微软雅黑" panose="020B0503020204020204" pitchFamily="34" charset="-122"/>
                </a:rPr>
                <a:t>以上、</a:t>
              </a:r>
              <a:r>
                <a:rPr lang="zh-CN" altLang="en-US" sz="1050" b="1" dirty="0">
                  <a:solidFill>
                    <a:srgbClr val="404040"/>
                  </a:solidFill>
                  <a:latin typeface="微软雅黑" panose="020B0503020204020204" pitchFamily="34" charset="-122"/>
                  <a:ea typeface="微软雅黑" panose="020B0503020204020204" pitchFamily="34" charset="-122"/>
                </a:rPr>
                <a:t>博士</a:t>
              </a:r>
              <a:r>
                <a:rPr lang="zh-CN" altLang="en-US" sz="1050" b="1" dirty="0" smtClean="0">
                  <a:solidFill>
                    <a:srgbClr val="404040"/>
                  </a:solidFill>
                  <a:latin typeface="微软雅黑" panose="020B0503020204020204" pitchFamily="34" charset="-122"/>
                  <a:ea typeface="微软雅黑" panose="020B0503020204020204" pitchFamily="34" charset="-122"/>
                </a:rPr>
                <a:t>以上</a:t>
              </a:r>
              <a:endParaRPr lang="en-US" altLang="zh-CN" sz="1050" b="1" dirty="0">
                <a:solidFill>
                  <a:srgbClr val="404040"/>
                </a:solidFill>
                <a:latin typeface="微软雅黑" panose="020B0503020204020204" pitchFamily="34" charset="-122"/>
                <a:ea typeface="微软雅黑" panose="020B0503020204020204" pitchFamily="34" charset="-122"/>
              </a:endParaRPr>
            </a:p>
            <a:p>
              <a:pPr algn="ctr"/>
              <a:r>
                <a:rPr lang="zh-CN" altLang="en-US" sz="1050" b="1" dirty="0" smtClean="0">
                  <a:solidFill>
                    <a:srgbClr val="404040"/>
                  </a:solidFill>
                  <a:latin typeface="微软雅黑" panose="020B0503020204020204" pitchFamily="34" charset="-122"/>
                  <a:ea typeface="微软雅黑" panose="020B0503020204020204" pitchFamily="34" charset="-122"/>
                </a:rPr>
                <a:t>或</a:t>
              </a:r>
              <a:r>
                <a:rPr lang="zh-CN" altLang="en-US" sz="1050" b="1" dirty="0">
                  <a:solidFill>
                    <a:srgbClr val="404040"/>
                  </a:solidFill>
                  <a:latin typeface="微软雅黑" panose="020B0503020204020204" pitchFamily="34" charset="-122"/>
                  <a:ea typeface="微软雅黑" panose="020B0503020204020204" pitchFamily="34" charset="-122"/>
                </a:rPr>
                <a:t>“双师型”优秀人才</a:t>
              </a:r>
              <a:endParaRPr lang="id-ID" altLang="zh-CN" sz="1050" b="1" dirty="0">
                <a:solidFill>
                  <a:srgbClr val="404040"/>
                </a:solidFill>
                <a:latin typeface="微软雅黑" panose="020B0503020204020204" pitchFamily="34" charset="-122"/>
                <a:ea typeface="微软雅黑" panose="020B0503020204020204" pitchFamily="34" charset="-122"/>
              </a:endParaRPr>
            </a:p>
          </p:txBody>
        </p:sp>
      </p:grpSp>
      <p:cxnSp>
        <p:nvCxnSpPr>
          <p:cNvPr id="47" name="Straight Connector 17"/>
          <p:cNvCxnSpPr/>
          <p:nvPr/>
        </p:nvCxnSpPr>
        <p:spPr>
          <a:xfrm flipV="1">
            <a:off x="2331000" y="3628124"/>
            <a:ext cx="884552" cy="2270627"/>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cxnSp>
        <p:nvCxnSpPr>
          <p:cNvPr id="56" name="Straight Connector 17"/>
          <p:cNvCxnSpPr/>
          <p:nvPr/>
        </p:nvCxnSpPr>
        <p:spPr>
          <a:xfrm flipV="1">
            <a:off x="4242478" y="3628124"/>
            <a:ext cx="884552" cy="2270627"/>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cxnSp>
        <p:nvCxnSpPr>
          <p:cNvPr id="57" name="Straight Connector 17"/>
          <p:cNvCxnSpPr/>
          <p:nvPr/>
        </p:nvCxnSpPr>
        <p:spPr>
          <a:xfrm flipV="1">
            <a:off x="6136483" y="3628124"/>
            <a:ext cx="884552" cy="2270627"/>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2026871"/>
            <a:ext cx="4849495" cy="1708850"/>
            <a:chOff x="6612055" y="-208900"/>
            <a:chExt cx="4160066" cy="1708850"/>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346907"/>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a:t>
              </a:r>
              <a:r>
                <a:rPr lang="en-US" altLang="zh-CN" sz="1400">
                  <a:latin typeface="微软雅黑" panose="020B0503020204020204" pitchFamily="34" charset="-122"/>
                  <a:ea typeface="微软雅黑" panose="020B0503020204020204" pitchFamily="34" charset="-122"/>
                </a:rPr>
                <a:t>2018</a:t>
              </a:r>
              <a:r>
                <a:rPr lang="zh-CN" altLang="zh-CN" sz="1400">
                  <a:latin typeface="微软雅黑" panose="020B0503020204020204" pitchFamily="34" charset="-122"/>
                  <a:ea typeface="微软雅黑" panose="020B0503020204020204" pitchFamily="34" charset="-122"/>
                </a:rPr>
                <a:t>年及以后取得本科及以上学历到芜湖市企业稳定就业的高校毕业生，每满</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个月可申领</a:t>
              </a:r>
              <a:r>
                <a:rPr lang="en-US" altLang="zh-CN" sz="1400">
                  <a:latin typeface="微软雅黑" panose="020B0503020204020204" pitchFamily="34" charset="-122"/>
                  <a:ea typeface="微软雅黑" panose="020B0503020204020204" pitchFamily="34" charset="-122"/>
                </a:rPr>
                <a:t>2500</a:t>
              </a:r>
              <a:r>
                <a:rPr lang="zh-CN" altLang="zh-CN" sz="1400">
                  <a:latin typeface="微软雅黑" panose="020B0503020204020204" pitchFamily="34" charset="-122"/>
                  <a:ea typeface="微软雅黑" panose="020B0503020204020204" pitchFamily="34" charset="-122"/>
                </a:rPr>
                <a:t>元的稳定就业补贴，最高可达</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万元。对到我市小微企业稳定就业的毕业年度毕业生可以叠加享受</a:t>
              </a:r>
              <a:r>
                <a:rPr lang="en-US" altLang="zh-CN" sz="1400">
                  <a:latin typeface="微软雅黑" panose="020B0503020204020204" pitchFamily="34" charset="-122"/>
                  <a:ea typeface="微软雅黑" panose="020B0503020204020204" pitchFamily="34" charset="-122"/>
                </a:rPr>
                <a:t>3000</a:t>
              </a:r>
              <a:r>
                <a:rPr lang="zh-CN" altLang="zh-CN" sz="1400">
                  <a:latin typeface="微软雅黑" panose="020B0503020204020204" pitchFamily="34" charset="-122"/>
                  <a:ea typeface="微软雅黑" panose="020B0503020204020204" pitchFamily="34" charset="-122"/>
                </a:rPr>
                <a:t>元一次性就业补贴。</a:t>
              </a:r>
            </a:p>
          </p:txBody>
        </p:sp>
      </p:grpSp>
      <p:sp>
        <p:nvSpPr>
          <p:cNvPr id="6" name="Rectangle 5"/>
          <p:cNvSpPr/>
          <p:nvPr/>
        </p:nvSpPr>
        <p:spPr>
          <a:xfrm>
            <a:off x="5973061" y="209019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057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974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2" y="4328723"/>
            <a:ext cx="47262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个人向就业企业税务主管机关所在县（市）区、开发区人社部门提交申请，相关证明材料人社部门能够通过内部系统和大数据获取的，无须申请人提供</a:t>
            </a:r>
            <a:r>
              <a:rPr lang="zh-CN" altLang="zh-CN" sz="1400" smtClean="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279756" y="1334147"/>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a:t>
            </a:r>
            <a:r>
              <a:rPr lang="zh-CN" altLang="en-US" sz="2400" b="1">
                <a:solidFill>
                  <a:srgbClr val="EA5404"/>
                </a:solidFill>
                <a:latin typeface="微软雅黑" panose="020B0503020204020204" pitchFamily="34" charset="-122"/>
                <a:ea typeface="微软雅黑" panose="020B0503020204020204" pitchFamily="34" charset="-122"/>
              </a:rPr>
              <a:t>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a:fillRect/>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2026871"/>
            <a:ext cx="4849495" cy="1423772"/>
            <a:chOff x="6612055" y="-208900"/>
            <a:chExt cx="4160066" cy="1423772"/>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对所学专业为我省企业紧缺专业（工种）的职业院校、技工院校毕业生，毕业时选择与我市民营企业签订</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年以上劳动合同的，给予一次性</a:t>
              </a:r>
              <a:r>
                <a:rPr lang="en-US" altLang="zh-CN" sz="1400">
                  <a:latin typeface="微软雅黑" panose="020B0503020204020204" pitchFamily="34" charset="-122"/>
                  <a:ea typeface="微软雅黑" panose="020B0503020204020204" pitchFamily="34" charset="-122"/>
                </a:rPr>
                <a:t>3000</a:t>
              </a:r>
              <a:r>
                <a:rPr lang="zh-CN" altLang="zh-CN" sz="1400">
                  <a:latin typeface="微软雅黑" panose="020B0503020204020204" pitchFamily="34" charset="-122"/>
                  <a:ea typeface="微软雅黑" panose="020B0503020204020204" pitchFamily="34" charset="-122"/>
                </a:rPr>
                <a:t>元补助（不含免费生</a:t>
              </a:r>
              <a:r>
                <a:rPr lang="zh-CN" altLang="zh-CN" sz="1400" smtClean="0">
                  <a:latin typeface="微软雅黑" panose="020B0503020204020204" pitchFamily="34" charset="-122"/>
                  <a:ea typeface="微软雅黑" panose="020B0503020204020204" pitchFamily="34" charset="-122"/>
                </a:rPr>
                <a:t>）</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
        <p:nvSpPr>
          <p:cNvPr id="6" name="Rectangle 5"/>
          <p:cNvSpPr/>
          <p:nvPr/>
        </p:nvSpPr>
        <p:spPr>
          <a:xfrm>
            <a:off x="5973061" y="209019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057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974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2" y="4328723"/>
            <a:ext cx="47262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个人向就业企业税务主管机关所在县（市）区、开发区人社部门提交申请，相关证明材料人社部门能够通过内部系统和大数据获取的，无须申请人提供。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203556" y="1403623"/>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a:t>
            </a:r>
            <a:r>
              <a:rPr lang="zh-CN" altLang="en-US" sz="2400" b="1">
                <a:solidFill>
                  <a:srgbClr val="EA5404"/>
                </a:solidFill>
                <a:latin typeface="微软雅黑" panose="020B0503020204020204" pitchFamily="34" charset="-122"/>
                <a:ea typeface="微软雅黑" panose="020B0503020204020204" pitchFamily="34" charset="-122"/>
              </a:rPr>
              <a:t>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a:fillRect/>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2026871"/>
            <a:ext cx="4849495" cy="1708850"/>
            <a:chOff x="6612055" y="-208900"/>
            <a:chExt cx="4160066" cy="1708850"/>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346907"/>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对在我市灵活就业或通过新就业形态方式就业的离校</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年内未就业高校毕业生，并以个人身份缴纳社会保险费的，按照每人每月给予</a:t>
              </a:r>
              <a:r>
                <a:rPr lang="en-US" altLang="zh-CN" sz="1400">
                  <a:latin typeface="微软雅黑" panose="020B0503020204020204" pitchFamily="34" charset="-122"/>
                  <a:ea typeface="微软雅黑" panose="020B0503020204020204" pitchFamily="34" charset="-122"/>
                </a:rPr>
                <a:t>350</a:t>
              </a:r>
              <a:r>
                <a:rPr lang="zh-CN" altLang="zh-CN" sz="1400">
                  <a:latin typeface="微软雅黑" panose="020B0503020204020204" pitchFamily="34" charset="-122"/>
                  <a:ea typeface="微软雅黑" panose="020B0503020204020204" pitchFamily="34" charset="-122"/>
                </a:rPr>
                <a:t>元职工养老保险补贴和</a:t>
              </a:r>
              <a:r>
                <a:rPr lang="en-US" altLang="zh-CN" sz="1400">
                  <a:latin typeface="微软雅黑" panose="020B0503020204020204" pitchFamily="34" charset="-122"/>
                  <a:ea typeface="微软雅黑" panose="020B0503020204020204" pitchFamily="34" charset="-122"/>
                </a:rPr>
                <a:t>100</a:t>
              </a:r>
              <a:r>
                <a:rPr lang="zh-CN" altLang="zh-CN" sz="1400">
                  <a:latin typeface="微软雅黑" panose="020B0503020204020204" pitchFamily="34" charset="-122"/>
                  <a:ea typeface="微软雅黑" panose="020B0503020204020204" pitchFamily="34" charset="-122"/>
                </a:rPr>
                <a:t>元职工医疗保险补贴，补贴期限不超过</a:t>
              </a:r>
              <a:r>
                <a:rPr lang="en-US" altLang="zh-CN" sz="1400">
                  <a:latin typeface="微软雅黑" panose="020B0503020204020204" pitchFamily="34" charset="-122"/>
                  <a:ea typeface="微软雅黑" panose="020B0503020204020204" pitchFamily="34" charset="-122"/>
                </a:rPr>
                <a:t>24</a:t>
              </a:r>
              <a:r>
                <a:rPr lang="zh-CN" altLang="zh-CN" sz="1400">
                  <a:latin typeface="微软雅黑" panose="020B0503020204020204" pitchFamily="34" charset="-122"/>
                  <a:ea typeface="微软雅黑" panose="020B0503020204020204" pitchFamily="34" charset="-122"/>
                </a:rPr>
                <a:t>个月。</a:t>
              </a:r>
            </a:p>
          </p:txBody>
        </p:sp>
      </p:grpSp>
      <p:sp>
        <p:nvSpPr>
          <p:cNvPr id="6" name="Rectangle 5"/>
          <p:cNvSpPr/>
          <p:nvPr/>
        </p:nvSpPr>
        <p:spPr>
          <a:xfrm>
            <a:off x="5973061" y="209019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057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974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2" y="4328723"/>
            <a:ext cx="47262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符合条件的高校毕业生向户籍所在社区（村）提交申请，相关证明材料人社部门能够通过内部系统和大数据获取的，无须申请人</a:t>
            </a:r>
            <a:r>
              <a:rPr lang="zh-CN" altLang="zh-CN" sz="1400" smtClean="0">
                <a:latin typeface="微软雅黑" panose="020B0503020204020204" pitchFamily="34" charset="-122"/>
                <a:ea typeface="微软雅黑" panose="020B0503020204020204" pitchFamily="34" charset="-122"/>
              </a:rPr>
              <a:t>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262823" y="1399816"/>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a:t>
            </a:r>
            <a:r>
              <a:rPr lang="zh-CN" altLang="en-US" sz="2400" b="1">
                <a:solidFill>
                  <a:srgbClr val="EA5404"/>
                </a:solidFill>
                <a:latin typeface="微软雅黑" panose="020B0503020204020204" pitchFamily="34" charset="-122"/>
                <a:ea typeface="微软雅黑" panose="020B0503020204020204" pitchFamily="34" charset="-122"/>
              </a:rPr>
              <a:t>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a:fillRect/>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2026871"/>
            <a:ext cx="4849495" cy="1708850"/>
            <a:chOff x="6612055" y="-208900"/>
            <a:chExt cx="4160066" cy="1708850"/>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346907"/>
            </a:xfrm>
            <a:prstGeom prst="rect">
              <a:avLst/>
            </a:prstGeom>
          </p:spPr>
          <p:txBody>
            <a:bodyPr wrap="square">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为</a:t>
              </a:r>
              <a:r>
                <a:rPr lang="zh-CN" altLang="en-US" sz="1400" dirty="0">
                  <a:latin typeface="微软雅黑" panose="020B0503020204020204" pitchFamily="34" charset="-122"/>
                  <a:ea typeface="微软雅黑" panose="020B0503020204020204" pitchFamily="34" charset="-122"/>
                </a:rPr>
                <a:t>符合条件的高校毕业生提供公共租赁住房，博士、硕士、大学本科和专科分别按照基础租金</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除家电家具、装饰装潢以外</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的</a:t>
              </a:r>
              <a:r>
                <a:rPr lang="en-US" altLang="zh-CN" sz="1400" dirty="0">
                  <a:latin typeface="微软雅黑" panose="020B0503020204020204" pitchFamily="34" charset="-122"/>
                  <a:ea typeface="微软雅黑" panose="020B0503020204020204" pitchFamily="34" charset="-122"/>
                </a:rPr>
                <a:t>80%</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60%</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40%</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给予补贴。累计租赁补贴的期限不超过</a:t>
              </a:r>
              <a:r>
                <a:rPr lang="en-US" altLang="zh-CN" sz="1400" dirty="0">
                  <a:latin typeface="微软雅黑" panose="020B0503020204020204" pitchFamily="34" charset="-122"/>
                  <a:ea typeface="微软雅黑" panose="020B0503020204020204" pitchFamily="34" charset="-122"/>
                </a:rPr>
                <a:t>36</a:t>
              </a:r>
              <a:r>
                <a:rPr lang="zh-CN" altLang="en-US" sz="1400" dirty="0">
                  <a:latin typeface="微软雅黑" panose="020B0503020204020204" pitchFamily="34" charset="-122"/>
                  <a:ea typeface="微软雅黑" panose="020B0503020204020204" pitchFamily="34" charset="-122"/>
                </a:rPr>
                <a:t>个月。</a:t>
              </a:r>
              <a:endParaRPr lang="zh-CN" altLang="zh-CN" sz="1400" dirty="0">
                <a:latin typeface="微软雅黑" panose="020B0503020204020204" pitchFamily="34" charset="-122"/>
                <a:ea typeface="微软雅黑" panose="020B0503020204020204" pitchFamily="34" charset="-122"/>
              </a:endParaRPr>
            </a:p>
          </p:txBody>
        </p:sp>
      </p:grpSp>
      <p:sp>
        <p:nvSpPr>
          <p:cNvPr id="6" name="Rectangle 5"/>
          <p:cNvSpPr/>
          <p:nvPr/>
        </p:nvSpPr>
        <p:spPr>
          <a:xfrm>
            <a:off x="5973061" y="209019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057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974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2" y="4328723"/>
            <a:ext cx="47262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符合条件的申请人及时将依法备案的住房租赁合同、房屋权属证明、租赁发票等有关材料提交房屋所在市区（含开发区）住房保障部门审核。</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195091" y="1403623"/>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在芜生活</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a:fillRect/>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1215427"/>
            <a:ext cx="5223650" cy="739354"/>
            <a:chOff x="6612055" y="-208900"/>
            <a:chExt cx="4160066" cy="739354"/>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dirty="0"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377411"/>
            </a:xfrm>
            <a:prstGeom prst="rect">
              <a:avLst/>
            </a:prstGeom>
          </p:spPr>
          <p:txBody>
            <a:bodyPr wrap="square">
              <a:spAutoFit/>
            </a:bodyPr>
            <a:lstStyle/>
            <a:p>
              <a:pPr>
                <a:lnSpc>
                  <a:spcPct val="150000"/>
                </a:lnSpc>
              </a:pPr>
              <a:endParaRPr lang="zh-CN" altLang="zh-CN" sz="1400" dirty="0">
                <a:latin typeface="微软雅黑" panose="020B0503020204020204" pitchFamily="34" charset="-122"/>
                <a:ea typeface="微软雅黑" panose="020B0503020204020204" pitchFamily="34" charset="-122"/>
              </a:endParaRPr>
            </a:p>
          </p:txBody>
        </p:sp>
      </p:grpSp>
      <p:sp>
        <p:nvSpPr>
          <p:cNvPr id="6" name="Rectangle 5"/>
          <p:cNvSpPr/>
          <p:nvPr/>
        </p:nvSpPr>
        <p:spPr>
          <a:xfrm>
            <a:off x="5973061" y="131894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918807"/>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445298" y="4855339"/>
            <a:ext cx="1107997" cy="369332"/>
          </a:xfrm>
          <a:prstGeom prst="rect">
            <a:avLst/>
          </a:prstGeom>
          <a:noFill/>
        </p:spPr>
        <p:txBody>
          <a:bodyPr wrap="none" rtlCol="0">
            <a:spAutoFit/>
          </a:bodyPr>
          <a:lstStyle/>
          <a:p>
            <a:pPr algn="ctr"/>
            <a:r>
              <a:rPr lang="zh-CN" alt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535735" y="5294712"/>
            <a:ext cx="5266705" cy="738664"/>
          </a:xfrm>
          <a:prstGeom prst="rect">
            <a:avLst/>
          </a:prstGeom>
        </p:spPr>
        <p:txBody>
          <a:bodyPr wrap="square">
            <a:spAutoFit/>
          </a:bodyPr>
          <a:lstStyle/>
          <a:p>
            <a:pPr>
              <a:lnSpc>
                <a:spcPct val="150000"/>
              </a:lnSpc>
            </a:pPr>
            <a:r>
              <a:rPr lang="zh-CN" altLang="zh-CN" sz="1400" dirty="0">
                <a:latin typeface="微软雅黑" panose="020B0503020204020204" pitchFamily="34" charset="-122"/>
                <a:ea typeface="微软雅黑" panose="020B0503020204020204" pitchFamily="34" charset="-122"/>
              </a:rPr>
              <a:t>符合条件的个人向所购房屋坐落地所属区</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含经开区</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指定的受理点提交申请</a:t>
            </a:r>
            <a:r>
              <a:rPr lang="zh-CN" altLang="zh-CN" sz="1400" dirty="0" smtClean="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321955" y="704720"/>
            <a:ext cx="1415772" cy="461665"/>
          </a:xfrm>
          <a:prstGeom prst="rect">
            <a:avLst/>
          </a:prstGeom>
          <a:noFill/>
        </p:spPr>
        <p:txBody>
          <a:bodyPr wrap="none" rtlCol="0">
            <a:spAutoFit/>
          </a:bodyPr>
          <a:lstStyle/>
          <a:p>
            <a:pPr algn="ctr"/>
            <a:r>
              <a:rPr lang="zh-CN" altLang="en-US" sz="2400" b="1" dirty="0" smtClean="0">
                <a:solidFill>
                  <a:srgbClr val="EA5404"/>
                </a:solidFill>
                <a:latin typeface="微软雅黑" panose="020B0503020204020204" pitchFamily="34" charset="-122"/>
                <a:ea typeface="微软雅黑" panose="020B0503020204020204" pitchFamily="34" charset="-122"/>
              </a:rPr>
              <a:t>在芜生活</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5" name="组合 24"/>
          <p:cNvGrpSpPr/>
          <p:nvPr/>
        </p:nvGrpSpPr>
        <p:grpSpPr>
          <a:xfrm>
            <a:off x="1817877" y="3103578"/>
            <a:ext cx="3891120" cy="1341949"/>
            <a:chOff x="1023176" y="2262848"/>
            <a:chExt cx="3891120" cy="1341949"/>
          </a:xfrm>
        </p:grpSpPr>
        <p:sp>
          <p:nvSpPr>
            <p:cNvPr id="26"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Rectangle 8"/>
            <p:cNvSpPr/>
            <p:nvPr/>
          </p:nvSpPr>
          <p:spPr>
            <a:xfrm>
              <a:off x="1023176" y="2958466"/>
              <a:ext cx="3891120" cy="646331"/>
            </a:xfrm>
            <a:prstGeom prst="rect">
              <a:avLst/>
            </a:prstGeom>
          </p:spPr>
          <p:txBody>
            <a:bodyPr wrap="square">
              <a:spAutoFit/>
            </a:bodyPr>
            <a:lstStyle/>
            <a:p>
              <a:r>
                <a:rPr lang="zh-CN" altLang="zh-CN" sz="1200" dirty="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dirty="0" smtClean="0">
                  <a:latin typeface="微软雅黑" panose="020B0503020204020204" pitchFamily="34" charset="-122"/>
                  <a:ea typeface="微软雅黑" panose="020B0503020204020204" pitchFamily="34" charset="-122"/>
                </a:rPr>
                <a:t>。</a:t>
              </a:r>
              <a:endParaRPr lang="zh-CN" altLang="zh-CN" sz="1200" dirty="0">
                <a:latin typeface="微软雅黑" panose="020B0503020204020204" pitchFamily="34" charset="-122"/>
                <a:ea typeface="微软雅黑" panose="020B0503020204020204" pitchFamily="34" charset="-122"/>
              </a:endParaRPr>
            </a:p>
          </p:txBody>
        </p:sp>
      </p:grpSp>
      <p:pic>
        <p:nvPicPr>
          <p:cNvPr id="29"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a:fillRect/>
          </a:stretch>
        </p:blipFill>
        <p:spPr>
          <a:xfrm>
            <a:off x="1" y="0"/>
            <a:ext cx="4457532" cy="4368800"/>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30"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535735" y="1521232"/>
            <a:ext cx="5512239" cy="3609065"/>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在我市就业创业的专科及以上学历高校毕业生或具有初级及以上技术职称、高级工及以上职业资格的专业技术人才（已享受过同类型财政补助政策的人才除外），在芜湖市社会保险累计缴费满</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个月后，以家庭为单位在市区购买首套普通自住商品住房（含二手住房），可以领取安居保障补助。本科及以上学历高校毕业生或具有中级及以上专业技术职务、技师级以上职业资格的人才，其安居保障补助标准为所购房屋需缴纳房产契税和</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万元安家补助的总额。</a:t>
            </a:r>
          </a:p>
          <a:p>
            <a:pPr>
              <a:lnSpc>
                <a:spcPct val="150000"/>
              </a:lnSpc>
            </a:pPr>
            <a:r>
              <a:rPr lang="zh-CN" altLang="en-US" sz="1400" dirty="0">
                <a:latin typeface="微软雅黑" panose="020B0503020204020204" pitchFamily="34" charset="-122"/>
                <a:ea typeface="微软雅黑" panose="020B0503020204020204" pitchFamily="34" charset="-122"/>
              </a:rPr>
              <a:t>专科学历高校毕业生或具有初级专业技术职务、高级工职业资格的人才，其安居保障补助标准为所购房屋需缴纳房产契税的</a:t>
            </a:r>
            <a:r>
              <a:rPr lang="en-US" altLang="zh-CN" sz="1400" dirty="0">
                <a:latin typeface="微软雅黑" panose="020B0503020204020204" pitchFamily="34" charset="-122"/>
                <a:ea typeface="微软雅黑" panose="020B0503020204020204" pitchFamily="34" charset="-122"/>
              </a:rPr>
              <a:t>50%</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万元安家补助的总额。</a:t>
            </a:r>
          </a:p>
          <a:p>
            <a:pPr>
              <a:lnSpc>
                <a:spcPct val="150000"/>
              </a:lnSpc>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374961" y="2190939"/>
            <a:ext cx="5266706" cy="1058737"/>
            <a:chOff x="6577766" y="-208900"/>
            <a:chExt cx="4194355" cy="1058737"/>
          </a:xfrm>
        </p:grpSpPr>
        <p:sp>
          <p:nvSpPr>
            <p:cNvPr id="4" name="TextBox 3"/>
            <p:cNvSpPr txBox="1"/>
            <p:nvPr/>
          </p:nvSpPr>
          <p:spPr>
            <a:xfrm>
              <a:off x="6577766"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69679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对在芜湖就业的非芜湖籍高校毕业生，给予每人每年</a:t>
              </a:r>
              <a:r>
                <a:rPr lang="en-US" altLang="zh-CN" sz="1400">
                  <a:latin typeface="微软雅黑" panose="020B0503020204020204" pitchFamily="34" charset="-122"/>
                  <a:ea typeface="微软雅黑" panose="020B0503020204020204" pitchFamily="34" charset="-122"/>
                </a:rPr>
                <a:t>1000</a:t>
              </a:r>
              <a:r>
                <a:rPr lang="zh-CN" altLang="zh-CN" sz="1400">
                  <a:latin typeface="微软雅黑" panose="020B0503020204020204" pitchFamily="34" charset="-122"/>
                  <a:ea typeface="微软雅黑" panose="020B0503020204020204" pitchFamily="34" charset="-122"/>
                </a:rPr>
                <a:t>元的交通探亲补贴，补贴期可达</a:t>
              </a:r>
              <a:r>
                <a:rPr lang="en-US" altLang="zh-CN" sz="1400">
                  <a:latin typeface="微软雅黑" panose="020B0503020204020204" pitchFamily="34" charset="-122"/>
                  <a:ea typeface="微软雅黑" panose="020B0503020204020204" pitchFamily="34" charset="-122"/>
                </a:rPr>
                <a:t>3</a:t>
              </a:r>
              <a:r>
                <a:rPr lang="zh-CN" altLang="zh-CN" sz="1400">
                  <a:latin typeface="微软雅黑" panose="020B0503020204020204" pitchFamily="34" charset="-122"/>
                  <a:ea typeface="微软雅黑" panose="020B0503020204020204" pitchFamily="34" charset="-122"/>
                </a:rPr>
                <a:t>年。</a:t>
              </a:r>
            </a:p>
          </p:txBody>
        </p:sp>
      </p:grpSp>
      <p:sp>
        <p:nvSpPr>
          <p:cNvPr id="6" name="Rectangle 5"/>
          <p:cNvSpPr/>
          <p:nvPr/>
        </p:nvSpPr>
        <p:spPr>
          <a:xfrm>
            <a:off x="5973061" y="225426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3831299"/>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747735"/>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1" y="4067849"/>
            <a:ext cx="5266705" cy="738664"/>
          </a:xfrm>
          <a:prstGeom prst="rect">
            <a:avLst/>
          </a:prstGeom>
        </p:spPr>
        <p:txBody>
          <a:bodyPr wrap="square">
            <a:spAutoFit/>
          </a:bodyPr>
          <a:lstStyle/>
          <a:p>
            <a:pPr>
              <a:lnSpc>
                <a:spcPct val="150000"/>
              </a:lnSpc>
            </a:pPr>
            <a:r>
              <a:rPr lang="zh-CN" altLang="zh-CN" sz="1400" smtClean="0">
                <a:latin typeface="微软雅黑" panose="020B0503020204020204" pitchFamily="34" charset="-122"/>
                <a:ea typeface="微软雅黑" panose="020B0503020204020204" pitchFamily="34" charset="-122"/>
              </a:rPr>
              <a:t>符合条件的个人向所购房屋坐落地所属区</a:t>
            </a:r>
            <a:r>
              <a:rPr lang="en-US" altLang="zh-CN" sz="1400" smtClean="0">
                <a:latin typeface="微软雅黑" panose="020B0503020204020204" pitchFamily="34" charset="-122"/>
                <a:ea typeface="微软雅黑" panose="020B0503020204020204" pitchFamily="34" charset="-122"/>
              </a:rPr>
              <a:t>(</a:t>
            </a:r>
            <a:r>
              <a:rPr lang="zh-CN" altLang="zh-CN" sz="1400" smtClean="0">
                <a:latin typeface="微软雅黑" panose="020B0503020204020204" pitchFamily="34" charset="-122"/>
                <a:ea typeface="微软雅黑" panose="020B0503020204020204" pitchFamily="34" charset="-122"/>
              </a:rPr>
              <a:t>含经开区</a:t>
            </a:r>
            <a:r>
              <a:rPr lang="en-US" altLang="zh-CN" sz="1400" smtClean="0">
                <a:latin typeface="微软雅黑" panose="020B0503020204020204" pitchFamily="34" charset="-122"/>
                <a:ea typeface="微软雅黑" panose="020B0503020204020204" pitchFamily="34" charset="-122"/>
              </a:rPr>
              <a:t>)</a:t>
            </a:r>
            <a:r>
              <a:rPr lang="zh-CN" altLang="zh-CN" sz="1400" smtClean="0">
                <a:latin typeface="微软雅黑" panose="020B0503020204020204" pitchFamily="34" charset="-122"/>
                <a:ea typeface="微软雅黑" panose="020B0503020204020204" pitchFamily="34" charset="-122"/>
              </a:rPr>
              <a:t>指定的受理点提交申请。</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372826" y="156826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在芜生活</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a:fillRect/>
          </a:stretch>
        </p:blipFill>
        <p:spPr>
          <a:xfrm>
            <a:off x="1" y="1"/>
            <a:ext cx="4457532" cy="4377266"/>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374961" y="2075997"/>
            <a:ext cx="1441420"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零就业家庭成员</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5"/>
          <p:cNvSpPr/>
          <p:nvPr/>
        </p:nvSpPr>
        <p:spPr>
          <a:xfrm>
            <a:off x="5973061" y="1677905"/>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2088167" y="2468786"/>
            <a:ext cx="3761656" cy="1446550"/>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就业困难人员兜底安置</a:t>
            </a:r>
          </a:p>
        </p:txBody>
      </p:sp>
      <p:sp>
        <p:nvSpPr>
          <p:cNvPr id="9" name="Rectangle 8"/>
          <p:cNvSpPr/>
          <p:nvPr/>
        </p:nvSpPr>
        <p:spPr>
          <a:xfrm>
            <a:off x="2088168" y="3972524"/>
            <a:ext cx="3432100" cy="646331"/>
          </a:xfrm>
          <a:prstGeom prst="rect">
            <a:avLst/>
          </a:prstGeom>
        </p:spPr>
        <p:txBody>
          <a:bodyPr wrap="square">
            <a:spAutoFit/>
          </a:bodyPr>
          <a:lstStyle/>
          <a:p>
            <a:r>
              <a:rPr lang="zh-CN" altLang="zh-CN" sz="1200" smtClean="0">
                <a:latin typeface="微软雅黑" panose="020B0503020204020204" pitchFamily="34" charset="-122"/>
                <a:ea typeface="微软雅黑" panose="020B0503020204020204" pitchFamily="34" charset="-122"/>
              </a:rPr>
              <a:t>对</a:t>
            </a:r>
            <a:r>
              <a:rPr lang="zh-CN" altLang="zh-CN" sz="1200">
                <a:latin typeface="微软雅黑" panose="020B0503020204020204" pitchFamily="34" charset="-122"/>
                <a:ea typeface="微软雅黑" panose="020B0503020204020204" pitchFamily="34" charset="-122"/>
              </a:rPr>
              <a:t>认定的就业困难人员，我市实施优先扶持和重点帮助，个性化提供职业指导、职业介绍、职业培训、岗位推荐等就业帮扶。</a:t>
            </a:r>
          </a:p>
        </p:txBody>
      </p:sp>
      <p:pic>
        <p:nvPicPr>
          <p:cNvPr id="18" name="图片占位符 23"/>
          <p:cNvPicPr>
            <a:picLocks noChangeAspect="1"/>
          </p:cNvPicPr>
          <p:nvPr/>
        </p:nvPicPr>
        <p:blipFill rotWithShape="1">
          <a:blip r:embed="rId2">
            <a:extLst>
              <a:ext uri="{28A0092B-C50C-407E-A947-70E740481C1C}">
                <a14:useLocalDpi xmlns:a14="http://schemas.microsoft.com/office/drawing/2010/main" val="0"/>
              </a:ext>
            </a:extLst>
          </a:blip>
          <a:srcRect l="15991" r="96" b="9655"/>
          <a:stretch>
            <a:fillRect/>
          </a:stretch>
        </p:blipFill>
        <p:spPr>
          <a:xfrm>
            <a:off x="0" y="0"/>
            <a:ext cx="4571917" cy="3813740"/>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123911" y="1021219"/>
            <a:ext cx="2031325" cy="461665"/>
          </a:xfrm>
          <a:prstGeom prst="rect">
            <a:avLst/>
          </a:prstGeom>
          <a:noFill/>
        </p:spPr>
        <p:txBody>
          <a:bodyPr wrap="none" rtlCol="0">
            <a:spAutoFit/>
          </a:bodyPr>
          <a:lstStyle/>
          <a:p>
            <a:pPr algn="ctr"/>
            <a:r>
              <a:rPr lang="zh-CN" altLang="zh-CN" sz="2400" b="1">
                <a:latin typeface="微软雅黑" panose="020B0503020204020204" pitchFamily="34" charset="-122"/>
                <a:ea typeface="微软雅黑" panose="020B0503020204020204" pitchFamily="34" charset="-122"/>
              </a:rPr>
              <a:t>就业困难</a:t>
            </a:r>
            <a:r>
              <a:rPr lang="zh-CN" altLang="zh-CN" sz="2400" b="1" smtClean="0">
                <a:latin typeface="微软雅黑" panose="020B0503020204020204" pitchFamily="34" charset="-122"/>
                <a:ea typeface="微软雅黑" panose="020B0503020204020204" pitchFamily="34" charset="-122"/>
              </a:rPr>
              <a:t>人员</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TextBox 3"/>
          <p:cNvSpPr txBox="1"/>
          <p:nvPr/>
        </p:nvSpPr>
        <p:spPr>
          <a:xfrm>
            <a:off x="6374961" y="2429255"/>
            <a:ext cx="1620957"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大龄就业困难人员</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TextBox 3"/>
          <p:cNvSpPr txBox="1"/>
          <p:nvPr/>
        </p:nvSpPr>
        <p:spPr>
          <a:xfrm>
            <a:off x="6374961" y="2782513"/>
            <a:ext cx="1261884"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长期失业人员</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TextBox 3"/>
          <p:cNvSpPr txBox="1"/>
          <p:nvPr/>
        </p:nvSpPr>
        <p:spPr>
          <a:xfrm>
            <a:off x="6374961" y="3135771"/>
            <a:ext cx="3416320"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享受最低生活保障或边缘家庭的失业人员</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5" name="TextBox 3"/>
          <p:cNvSpPr txBox="1"/>
          <p:nvPr/>
        </p:nvSpPr>
        <p:spPr>
          <a:xfrm>
            <a:off x="6374961" y="3489029"/>
            <a:ext cx="3775393"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享受最低生活保障或边缘家庭的失地失林人员</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TextBox 3"/>
          <p:cNvSpPr txBox="1"/>
          <p:nvPr/>
        </p:nvSpPr>
        <p:spPr>
          <a:xfrm>
            <a:off x="6374961" y="3842287"/>
            <a:ext cx="3236784" cy="307777"/>
          </a:xfrm>
          <a:prstGeom prst="rect">
            <a:avLst/>
          </a:prstGeom>
          <a:noFill/>
        </p:spPr>
        <p:txBody>
          <a:bodyPr wrap="none" rtlCol="0">
            <a:spAutoFit/>
          </a:bodyPr>
          <a:lstStyle/>
          <a:p>
            <a:r>
              <a:rPr lang="zh-CN" altLang="zh-CN" sz="1400" smtClean="0">
                <a:latin typeface="微软雅黑" panose="020B0503020204020204" pitchFamily="34" charset="-122"/>
                <a:ea typeface="微软雅黑" panose="020B0503020204020204" pitchFamily="34" charset="-122"/>
              </a:rPr>
              <a:t>享受最低生活保障或边缘家庭的残疾人</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9" name="TextBox 3"/>
          <p:cNvSpPr txBox="1"/>
          <p:nvPr/>
        </p:nvSpPr>
        <p:spPr>
          <a:xfrm>
            <a:off x="6374961" y="4195547"/>
            <a:ext cx="3595856"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享受最低生活保障或边缘家庭的高校毕业生</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758708"/>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5" y="4695383"/>
            <a:ext cx="1107996"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认定方式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5048910"/>
            <a:ext cx="5266705"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符合条件的人员向户籍所在社区（村）提交申请，相关证明材料人社部门能够通过内部系统和大数据获取的，无须申请人</a:t>
            </a:r>
            <a:r>
              <a:rPr lang="zh-CN" altLang="zh-CN" sz="1400" smtClean="0">
                <a:latin typeface="微软雅黑" panose="020B0503020204020204" pitchFamily="34" charset="-122"/>
                <a:ea typeface="微软雅黑" panose="020B0503020204020204" pitchFamily="34" charset="-122"/>
              </a:rPr>
              <a:t>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34" name="TextBox 10"/>
          <p:cNvSpPr txBox="1"/>
          <p:nvPr/>
        </p:nvSpPr>
        <p:spPr>
          <a:xfrm>
            <a:off x="6392345" y="1614580"/>
            <a:ext cx="1124026" cy="369332"/>
          </a:xfrm>
          <a:prstGeom prst="rect">
            <a:avLst/>
          </a:prstGeom>
          <a:noFill/>
        </p:spPr>
        <p:txBody>
          <a:bodyPr wrap="none" rtlCol="0">
            <a:spAutoFit/>
          </a:bodyPr>
          <a:lstStyle/>
          <a:p>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人员类型</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5"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3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677905"/>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2088167" y="2468786"/>
            <a:ext cx="3761656" cy="1446550"/>
          </a:xfrm>
          <a:prstGeom prst="rect">
            <a:avLst/>
          </a:prstGeom>
          <a:noFill/>
        </p:spPr>
        <p:txBody>
          <a:bodyPr wrap="square" rtlCol="0">
            <a:spAutoFit/>
          </a:bodyPr>
          <a:lstStyle/>
          <a:p>
            <a:r>
              <a:rPr lang="zh-CN" altLang="zh-CN" sz="4400" b="1" dirty="0">
                <a:latin typeface="微软雅黑" panose="020B0503020204020204" pitchFamily="34" charset="-122"/>
                <a:ea typeface="微软雅黑" panose="020B0503020204020204" pitchFamily="34" charset="-122"/>
              </a:rPr>
              <a:t>就业困难人员兜底安置</a:t>
            </a:r>
          </a:p>
        </p:txBody>
      </p:sp>
      <p:sp>
        <p:nvSpPr>
          <p:cNvPr id="9" name="Rectangle 8"/>
          <p:cNvSpPr/>
          <p:nvPr/>
        </p:nvSpPr>
        <p:spPr>
          <a:xfrm>
            <a:off x="2088168" y="3972524"/>
            <a:ext cx="3432100" cy="646331"/>
          </a:xfrm>
          <a:prstGeom prst="rect">
            <a:avLst/>
          </a:prstGeom>
        </p:spPr>
        <p:txBody>
          <a:bodyPr wrap="square">
            <a:spAutoFit/>
          </a:bodyPr>
          <a:lstStyle/>
          <a:p>
            <a:r>
              <a:rPr lang="zh-CN" altLang="zh-CN" sz="1200" smtClean="0">
                <a:latin typeface="微软雅黑" panose="020B0503020204020204" pitchFamily="34" charset="-122"/>
                <a:ea typeface="微软雅黑" panose="020B0503020204020204" pitchFamily="34" charset="-122"/>
              </a:rPr>
              <a:t>对</a:t>
            </a:r>
            <a:r>
              <a:rPr lang="zh-CN" altLang="zh-CN" sz="1200">
                <a:latin typeface="微软雅黑" panose="020B0503020204020204" pitchFamily="34" charset="-122"/>
                <a:ea typeface="微软雅黑" panose="020B0503020204020204" pitchFamily="34" charset="-122"/>
              </a:rPr>
              <a:t>认定的就业困难人员，我市实施优先扶持和重点帮助，个性化提供职业指导、职业介绍、职业培训、岗位推荐等就业帮扶。</a:t>
            </a:r>
          </a:p>
        </p:txBody>
      </p:sp>
      <p:sp>
        <p:nvSpPr>
          <p:cNvPr id="17" name="TextBox 3"/>
          <p:cNvSpPr txBox="1"/>
          <p:nvPr/>
        </p:nvSpPr>
        <p:spPr>
          <a:xfrm>
            <a:off x="8318749" y="1061952"/>
            <a:ext cx="1422185" cy="461665"/>
          </a:xfrm>
          <a:prstGeom prst="rect">
            <a:avLst/>
          </a:prstGeom>
          <a:noFill/>
        </p:spPr>
        <p:txBody>
          <a:bodyPr wrap="none" rtlCol="0">
            <a:spAutoFit/>
          </a:bodyPr>
          <a:lstStyle/>
          <a:p>
            <a:pPr algn="ctr"/>
            <a:r>
              <a:rPr lang="zh-CN" altLang="zh-CN" sz="2400" b="1">
                <a:solidFill>
                  <a:srgbClr val="EA5404"/>
                </a:solidFill>
                <a:latin typeface="微软雅黑" panose="020B0503020204020204" pitchFamily="34" charset="-122"/>
                <a:ea typeface="微软雅黑" panose="020B0503020204020204" pitchFamily="34" charset="-122"/>
              </a:rPr>
              <a:t>安置就业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18340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120079"/>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473606"/>
            <a:ext cx="5266705"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企业向税务主管机关所在县（市）区、开发区人社部门提交申请，相关证明材料人社部门能够通过内部系统和大数据获取的，无须申请企业提供</a:t>
            </a:r>
            <a:r>
              <a:rPr lang="zh-CN" altLang="zh-CN" sz="1400" smtClean="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374961" y="1605825"/>
            <a:ext cx="5266706" cy="2070103"/>
            <a:chOff x="6577766" y="-208900"/>
            <a:chExt cx="4194355" cy="2070103"/>
          </a:xfrm>
        </p:grpSpPr>
        <p:sp>
          <p:nvSpPr>
            <p:cNvPr id="22" name="TextBox 3"/>
            <p:cNvSpPr txBox="1"/>
            <p:nvPr/>
          </p:nvSpPr>
          <p:spPr>
            <a:xfrm>
              <a:off x="6577766"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708160"/>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就业困难人员（含建档立卡的农村贫困劳动者），特别是大龄失业人员和零就业家庭人员，优先通过公益性岗位安置就业，按照用人单位为就业困难人员实际缴纳的五项社会保险之和给予用人单位社保补贴，同时按每人每月</a:t>
              </a:r>
              <a:r>
                <a:rPr lang="en-US" altLang="zh-CN" sz="1400">
                  <a:latin typeface="微软雅黑" panose="020B0503020204020204" pitchFamily="34" charset="-122"/>
                  <a:ea typeface="微软雅黑" panose="020B0503020204020204" pitchFamily="34" charset="-122"/>
                </a:rPr>
                <a:t>300</a:t>
              </a:r>
              <a:r>
                <a:rPr lang="zh-CN" altLang="zh-CN" sz="1400">
                  <a:latin typeface="微软雅黑" panose="020B0503020204020204" pitchFamily="34" charset="-122"/>
                  <a:ea typeface="微软雅黑" panose="020B0503020204020204" pitchFamily="34" charset="-122"/>
                </a:rPr>
                <a:t>元分别给予用人单位和就业困难人员岗位</a:t>
              </a:r>
              <a:r>
                <a:rPr lang="zh-CN" altLang="zh-CN" sz="1400" smtClean="0">
                  <a:latin typeface="微软雅黑" panose="020B0503020204020204" pitchFamily="34" charset="-122"/>
                  <a:ea typeface="微软雅黑" panose="020B0503020204020204" pitchFamily="34" charset="-122"/>
                </a:rPr>
                <a:t>补贴</a:t>
              </a:r>
              <a:r>
                <a:rPr lang="zh-CN" altLang="en-US" sz="140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
        <p:nvSpPr>
          <p:cNvPr id="26"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图片占位符 23"/>
          <p:cNvPicPr>
            <a:picLocks noChangeAspect="1"/>
          </p:cNvPicPr>
          <p:nvPr/>
        </p:nvPicPr>
        <p:blipFill rotWithShape="1">
          <a:blip r:embed="rId3">
            <a:extLst>
              <a:ext uri="{28A0092B-C50C-407E-A947-70E740481C1C}">
                <a14:useLocalDpi xmlns:a14="http://schemas.microsoft.com/office/drawing/2010/main" val="0"/>
              </a:ext>
            </a:extLst>
          </a:blip>
          <a:srcRect l="15991" r="96" b="9655"/>
          <a:stretch>
            <a:fillRect/>
          </a:stretch>
        </p:blipFill>
        <p:spPr>
          <a:xfrm>
            <a:off x="0" y="0"/>
            <a:ext cx="4571917" cy="3813740"/>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677905"/>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2088167" y="2468786"/>
            <a:ext cx="3761656" cy="1446550"/>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就业困难人员兜底安置</a:t>
            </a:r>
          </a:p>
        </p:txBody>
      </p:sp>
      <p:sp>
        <p:nvSpPr>
          <p:cNvPr id="9" name="Rectangle 8"/>
          <p:cNvSpPr/>
          <p:nvPr/>
        </p:nvSpPr>
        <p:spPr>
          <a:xfrm>
            <a:off x="2088168" y="3972524"/>
            <a:ext cx="3432100" cy="646331"/>
          </a:xfrm>
          <a:prstGeom prst="rect">
            <a:avLst/>
          </a:prstGeom>
        </p:spPr>
        <p:txBody>
          <a:bodyPr wrap="square">
            <a:spAutoFit/>
          </a:bodyPr>
          <a:lstStyle/>
          <a:p>
            <a:r>
              <a:rPr lang="zh-CN" altLang="zh-CN" sz="1200" smtClean="0">
                <a:latin typeface="微软雅黑" panose="020B0503020204020204" pitchFamily="34" charset="-122"/>
                <a:ea typeface="微软雅黑" panose="020B0503020204020204" pitchFamily="34" charset="-122"/>
              </a:rPr>
              <a:t>对</a:t>
            </a:r>
            <a:r>
              <a:rPr lang="zh-CN" altLang="zh-CN" sz="1200">
                <a:latin typeface="微软雅黑" panose="020B0503020204020204" pitchFamily="34" charset="-122"/>
                <a:ea typeface="微软雅黑" panose="020B0503020204020204" pitchFamily="34" charset="-122"/>
              </a:rPr>
              <a:t>认定的就业困难人员，我市实施优先扶持和重点帮助，个性化提供职业指导、职业介绍、职业培训、岗位推荐等就业帮扶。</a:t>
            </a:r>
          </a:p>
        </p:txBody>
      </p:sp>
      <p:sp>
        <p:nvSpPr>
          <p:cNvPr id="17" name="TextBox 3"/>
          <p:cNvSpPr txBox="1"/>
          <p:nvPr/>
        </p:nvSpPr>
        <p:spPr>
          <a:xfrm>
            <a:off x="8372830" y="1061952"/>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转移就业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18340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120079"/>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473606"/>
            <a:ext cx="5266705"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符合条件的人员向企业税务主管机关所在县（市）区、开发区人社部门提交申请，相关证明材料人社部门能够通过内部系统和大数据获取的，无须申请人提供。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605825"/>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对跨地区（原则上应为跨县级以上统筹地区）转移就业的就业困难人员，且签订</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个月以上固定期限劳动合同并依法缴纳社会保险的，给予</a:t>
              </a:r>
              <a:r>
                <a:rPr lang="en-US" altLang="zh-CN" sz="1400">
                  <a:latin typeface="微软雅黑" panose="020B0503020204020204" pitchFamily="34" charset="-122"/>
                  <a:ea typeface="微软雅黑" panose="020B0503020204020204" pitchFamily="34" charset="-122"/>
                </a:rPr>
                <a:t>100-500</a:t>
              </a:r>
              <a:r>
                <a:rPr lang="zh-CN" altLang="zh-CN" sz="1400">
                  <a:latin typeface="微软雅黑" panose="020B0503020204020204" pitchFamily="34" charset="-122"/>
                  <a:ea typeface="微软雅黑" panose="020B0503020204020204" pitchFamily="34" charset="-122"/>
                </a:rPr>
                <a:t>元的交通补贴，</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年内可申领转移就业交通补贴不超过</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次。</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占位符 23"/>
          <p:cNvPicPr>
            <a:picLocks noChangeAspect="1"/>
          </p:cNvPicPr>
          <p:nvPr/>
        </p:nvPicPr>
        <p:blipFill rotWithShape="1">
          <a:blip r:embed="rId3">
            <a:extLst>
              <a:ext uri="{28A0092B-C50C-407E-A947-70E740481C1C}">
                <a14:useLocalDpi xmlns:a14="http://schemas.microsoft.com/office/drawing/2010/main" val="0"/>
              </a:ext>
            </a:extLst>
          </a:blip>
          <a:srcRect l="15991" r="96" b="9655"/>
          <a:stretch>
            <a:fillRect/>
          </a:stretch>
        </p:blipFill>
        <p:spPr>
          <a:xfrm>
            <a:off x="0" y="0"/>
            <a:ext cx="4571917" cy="3813740"/>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19307"/>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2088167" y="2468786"/>
            <a:ext cx="3761656" cy="1446550"/>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就业困难人员兜底安置</a:t>
            </a:r>
          </a:p>
        </p:txBody>
      </p:sp>
      <p:sp>
        <p:nvSpPr>
          <p:cNvPr id="9" name="Rectangle 8"/>
          <p:cNvSpPr/>
          <p:nvPr/>
        </p:nvSpPr>
        <p:spPr>
          <a:xfrm>
            <a:off x="2088168" y="3972524"/>
            <a:ext cx="3432100" cy="646331"/>
          </a:xfrm>
          <a:prstGeom prst="rect">
            <a:avLst/>
          </a:prstGeom>
        </p:spPr>
        <p:txBody>
          <a:bodyPr wrap="square">
            <a:spAutoFit/>
          </a:bodyPr>
          <a:lstStyle/>
          <a:p>
            <a:r>
              <a:rPr lang="zh-CN" altLang="zh-CN" sz="1200" smtClean="0">
                <a:latin typeface="微软雅黑" panose="020B0503020204020204" pitchFamily="34" charset="-122"/>
                <a:ea typeface="微软雅黑" panose="020B0503020204020204" pitchFamily="34" charset="-122"/>
              </a:rPr>
              <a:t>对</a:t>
            </a:r>
            <a:r>
              <a:rPr lang="zh-CN" altLang="zh-CN" sz="1200">
                <a:latin typeface="微软雅黑" panose="020B0503020204020204" pitchFamily="34" charset="-122"/>
                <a:ea typeface="微软雅黑" panose="020B0503020204020204" pitchFamily="34" charset="-122"/>
              </a:rPr>
              <a:t>认定的就业困难人员，我市实施优先扶持和重点帮助，个性化提供职业指导、职业介绍、职业培训、岗位推荐等就业帮扶。</a:t>
            </a:r>
          </a:p>
        </p:txBody>
      </p:sp>
      <p:sp>
        <p:nvSpPr>
          <p:cNvPr id="17" name="TextBox 3"/>
          <p:cNvSpPr txBox="1"/>
          <p:nvPr/>
        </p:nvSpPr>
        <p:spPr>
          <a:xfrm>
            <a:off x="8372832" y="142159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灵活就业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18340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120079"/>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473606"/>
            <a:ext cx="5266705"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符合条件的人员向户籍所在社区（村）提交申请，相关证明材料人社部门能够通过内部系统和大数据获取的，无须申请人提供。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47227"/>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对实现灵活就业并以个人身份缴纳社保的就业困难人员，给予每人每月</a:t>
              </a:r>
              <a:r>
                <a:rPr lang="en-US" altLang="zh-CN" sz="1400">
                  <a:latin typeface="微软雅黑" panose="020B0503020204020204" pitchFamily="34" charset="-122"/>
                  <a:ea typeface="微软雅黑" panose="020B0503020204020204" pitchFamily="34" charset="-122"/>
                </a:rPr>
                <a:t>350</a:t>
              </a:r>
              <a:r>
                <a:rPr lang="zh-CN" altLang="zh-CN" sz="1400">
                  <a:latin typeface="微软雅黑" panose="020B0503020204020204" pitchFamily="34" charset="-122"/>
                  <a:ea typeface="微软雅黑" panose="020B0503020204020204" pitchFamily="34" charset="-122"/>
                </a:rPr>
                <a:t>元职工养老保险补贴（享受最低生活保障的，职工养老保险补贴提高到每人每月</a:t>
              </a:r>
              <a:r>
                <a:rPr lang="en-US" altLang="zh-CN" sz="1400">
                  <a:latin typeface="微软雅黑" panose="020B0503020204020204" pitchFamily="34" charset="-122"/>
                  <a:ea typeface="微软雅黑" panose="020B0503020204020204" pitchFamily="34" charset="-122"/>
                </a:rPr>
                <a:t>450</a:t>
              </a:r>
              <a:r>
                <a:rPr lang="zh-CN" altLang="zh-CN" sz="1400">
                  <a:latin typeface="微软雅黑" panose="020B0503020204020204" pitchFamily="34" charset="-122"/>
                  <a:ea typeface="微软雅黑" panose="020B0503020204020204" pitchFamily="34" charset="-122"/>
                </a:rPr>
                <a:t>元）和</a:t>
              </a:r>
              <a:r>
                <a:rPr lang="en-US" altLang="zh-CN" sz="1400">
                  <a:latin typeface="微软雅黑" panose="020B0503020204020204" pitchFamily="34" charset="-122"/>
                  <a:ea typeface="微软雅黑" panose="020B0503020204020204" pitchFamily="34" charset="-122"/>
                </a:rPr>
                <a:t>100</a:t>
              </a:r>
              <a:r>
                <a:rPr lang="zh-CN" altLang="zh-CN" sz="1400">
                  <a:latin typeface="微软雅黑" panose="020B0503020204020204" pitchFamily="34" charset="-122"/>
                  <a:ea typeface="微软雅黑" panose="020B0503020204020204" pitchFamily="34" charset="-122"/>
                </a:rPr>
                <a:t>元职工医疗保险补贴，补贴期限</a:t>
              </a:r>
              <a:r>
                <a:rPr lang="en-US" altLang="zh-CN" sz="1400">
                  <a:latin typeface="微软雅黑" panose="020B0503020204020204" pitchFamily="34" charset="-122"/>
                  <a:ea typeface="微软雅黑" panose="020B0503020204020204" pitchFamily="34" charset="-122"/>
                </a:rPr>
                <a:t>3</a:t>
              </a:r>
              <a:r>
                <a:rPr lang="zh-CN" altLang="zh-CN" sz="1400">
                  <a:latin typeface="微软雅黑" panose="020B0503020204020204" pitchFamily="34" charset="-122"/>
                  <a:ea typeface="微软雅黑" panose="020B0503020204020204" pitchFamily="34" charset="-122"/>
                </a:rPr>
                <a:t>年或</a:t>
              </a:r>
              <a:r>
                <a:rPr lang="en-US" altLang="zh-CN" sz="1400">
                  <a:latin typeface="微软雅黑" panose="020B0503020204020204" pitchFamily="34" charset="-122"/>
                  <a:ea typeface="微软雅黑" panose="020B0503020204020204" pitchFamily="34" charset="-122"/>
                </a:rPr>
                <a:t>5</a:t>
              </a:r>
              <a:r>
                <a:rPr lang="zh-CN" altLang="zh-CN" sz="1400">
                  <a:latin typeface="微软雅黑" panose="020B0503020204020204" pitchFamily="34" charset="-122"/>
                  <a:ea typeface="微软雅黑" panose="020B0503020204020204" pitchFamily="34" charset="-122"/>
                </a:rPr>
                <a:t>年。</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图片占位符 23"/>
          <p:cNvPicPr>
            <a:picLocks noChangeAspect="1"/>
          </p:cNvPicPr>
          <p:nvPr/>
        </p:nvPicPr>
        <p:blipFill rotWithShape="1">
          <a:blip r:embed="rId3">
            <a:extLst>
              <a:ext uri="{28A0092B-C50C-407E-A947-70E740481C1C}">
                <a14:useLocalDpi xmlns:a14="http://schemas.microsoft.com/office/drawing/2010/main" val="0"/>
              </a:ext>
            </a:extLst>
          </a:blip>
          <a:srcRect l="15991" r="96" b="9655"/>
          <a:stretch>
            <a:fillRect/>
          </a:stretch>
        </p:blipFill>
        <p:spPr>
          <a:xfrm>
            <a:off x="0" y="0"/>
            <a:ext cx="4571917" cy="3813740"/>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01466" y="1165386"/>
            <a:ext cx="4288353" cy="584775"/>
          </a:xfrm>
          <a:prstGeom prst="rect">
            <a:avLst/>
          </a:prstGeom>
          <a:noFill/>
        </p:spPr>
        <p:txBody>
          <a:bodyPr wrap="non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全市就业局势稳中向好</a:t>
            </a:r>
            <a:endParaRPr lang="en-US" sz="3200" b="1" dirty="0">
              <a:solidFill>
                <a:srgbClr val="404040"/>
              </a:solidFill>
              <a:latin typeface="微软雅黑" panose="020B0503020204020204" pitchFamily="34" charset="-122"/>
              <a:ea typeface="微软雅黑" panose="020B0503020204020204" pitchFamily="34" charset="-122"/>
            </a:endParaRPr>
          </a:p>
        </p:txBody>
      </p:sp>
      <p:sp>
        <p:nvSpPr>
          <p:cNvPr id="21" name="Subtitle 2"/>
          <p:cNvSpPr txBox="1"/>
          <p:nvPr/>
        </p:nvSpPr>
        <p:spPr>
          <a:xfrm>
            <a:off x="582777" y="2130142"/>
            <a:ext cx="6822858" cy="2153444"/>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lnSpc>
                <a:spcPct val="150000"/>
              </a:lnSpc>
              <a:buFont typeface="Wingdings" panose="05000000000000000000" pitchFamily="2" charset="2"/>
              <a:buChar char="Ø"/>
            </a:pPr>
            <a:r>
              <a:rPr lang="zh-CN" altLang="zh-CN" sz="1600" dirty="0" smtClean="0">
                <a:solidFill>
                  <a:srgbClr val="404040"/>
                </a:solidFill>
                <a:latin typeface="微软雅黑" panose="020B0503020204020204" pitchFamily="34" charset="-122"/>
                <a:ea typeface="微软雅黑" panose="020B0503020204020204" pitchFamily="34" charset="-122"/>
              </a:rPr>
              <a:t>全市</a:t>
            </a:r>
            <a:r>
              <a:rPr lang="zh-CN" altLang="zh-CN" sz="1600" dirty="0">
                <a:solidFill>
                  <a:srgbClr val="404040"/>
                </a:solidFill>
                <a:latin typeface="微软雅黑" panose="020B0503020204020204" pitchFamily="34" charset="-122"/>
                <a:ea typeface="微软雅黑" panose="020B0503020204020204" pitchFamily="34" charset="-122"/>
              </a:rPr>
              <a:t>实名制新增</a:t>
            </a:r>
            <a:r>
              <a:rPr lang="zh-CN" altLang="zh-CN" sz="1600" dirty="0" smtClean="0">
                <a:solidFill>
                  <a:srgbClr val="404040"/>
                </a:solidFill>
                <a:latin typeface="微软雅黑" panose="020B0503020204020204" pitchFamily="34" charset="-122"/>
                <a:ea typeface="微软雅黑" panose="020B0503020204020204" pitchFamily="34" charset="-122"/>
              </a:rPr>
              <a:t>就业</a:t>
            </a:r>
            <a:r>
              <a:rPr lang="zh-CN" altLang="en-US" sz="1600" dirty="0" smtClean="0">
                <a:solidFill>
                  <a:srgbClr val="404040"/>
                </a:solidFill>
                <a:latin typeface="微软雅黑" panose="020B0503020204020204" pitchFamily="34" charset="-122"/>
                <a:ea typeface="微软雅黑" panose="020B0503020204020204" pitchFamily="34" charset="-122"/>
              </a:rPr>
              <a:t>完成</a:t>
            </a:r>
            <a:r>
              <a:rPr lang="zh-CN" altLang="en-US" sz="1600" dirty="0">
                <a:solidFill>
                  <a:srgbClr val="404040"/>
                </a:solidFill>
                <a:latin typeface="微软雅黑" panose="020B0503020204020204" pitchFamily="34" charset="-122"/>
                <a:ea typeface="微软雅黑" panose="020B0503020204020204" pitchFamily="34" charset="-122"/>
              </a:rPr>
              <a:t>年度目标的</a:t>
            </a:r>
            <a:r>
              <a:rPr lang="en-US" altLang="zh-CN" sz="1600" dirty="0" smtClean="0">
                <a:solidFill>
                  <a:srgbClr val="EA5404"/>
                </a:solidFill>
                <a:latin typeface="微软雅黑" panose="020B0503020204020204" pitchFamily="34" charset="-122"/>
                <a:ea typeface="微软雅黑" panose="020B0503020204020204" pitchFamily="34" charset="-122"/>
              </a:rPr>
              <a:t>93%;</a:t>
            </a:r>
            <a:endParaRPr lang="en-US" altLang="zh-CN" sz="1600" dirty="0">
              <a:solidFill>
                <a:srgbClr val="EA5404"/>
              </a:solidFill>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Ø"/>
            </a:pPr>
            <a:r>
              <a:rPr lang="zh-CN" altLang="zh-CN" sz="1600" dirty="0" smtClean="0">
                <a:solidFill>
                  <a:srgbClr val="404040"/>
                </a:solidFill>
                <a:latin typeface="微软雅黑" panose="020B0503020204020204" pitchFamily="34" charset="-122"/>
                <a:ea typeface="微软雅黑" panose="020B0503020204020204" pitchFamily="34" charset="-122"/>
              </a:rPr>
              <a:t>实现</a:t>
            </a:r>
            <a:r>
              <a:rPr lang="zh-CN" altLang="zh-CN" sz="1600" dirty="0">
                <a:solidFill>
                  <a:srgbClr val="404040"/>
                </a:solidFill>
                <a:latin typeface="微软雅黑" panose="020B0503020204020204" pitchFamily="34" charset="-122"/>
                <a:ea typeface="微软雅黑" panose="020B0503020204020204" pitchFamily="34" charset="-122"/>
              </a:rPr>
              <a:t>城镇失业人员</a:t>
            </a:r>
            <a:r>
              <a:rPr lang="zh-CN" altLang="zh-CN" sz="1600" dirty="0" smtClean="0">
                <a:solidFill>
                  <a:srgbClr val="404040"/>
                </a:solidFill>
                <a:latin typeface="微软雅黑" panose="020B0503020204020204" pitchFamily="34" charset="-122"/>
                <a:ea typeface="微软雅黑" panose="020B0503020204020204" pitchFamily="34" charset="-122"/>
              </a:rPr>
              <a:t>再就业</a:t>
            </a:r>
            <a:r>
              <a:rPr lang="en-US" altLang="zh-CN" sz="1600" dirty="0" smtClean="0">
                <a:solidFill>
                  <a:srgbClr val="404040"/>
                </a:solidFill>
                <a:latin typeface="微软雅黑" panose="020B0503020204020204" pitchFamily="34" charset="-122"/>
                <a:ea typeface="微软雅黑" panose="020B0503020204020204" pitchFamily="34" charset="-122"/>
              </a:rPr>
              <a:t>22530</a:t>
            </a:r>
            <a:r>
              <a:rPr lang="zh-CN" altLang="zh-CN" sz="1600" dirty="0" smtClean="0">
                <a:solidFill>
                  <a:srgbClr val="404040"/>
                </a:solidFill>
                <a:latin typeface="微软雅黑" panose="020B0503020204020204" pitchFamily="34" charset="-122"/>
                <a:ea typeface="微软雅黑" panose="020B0503020204020204" pitchFamily="34" charset="-122"/>
              </a:rPr>
              <a:t>人</a:t>
            </a:r>
            <a:r>
              <a:rPr lang="zh-CN" altLang="zh-CN" sz="1600" dirty="0">
                <a:solidFill>
                  <a:srgbClr val="404040"/>
                </a:solidFill>
                <a:latin typeface="微软雅黑" panose="020B0503020204020204" pitchFamily="34" charset="-122"/>
                <a:ea typeface="微软雅黑" panose="020B0503020204020204" pitchFamily="34" charset="-122"/>
              </a:rPr>
              <a:t>，完成目标任务</a:t>
            </a:r>
            <a:r>
              <a:rPr lang="zh-CN" altLang="zh-CN" sz="1600" dirty="0" smtClean="0">
                <a:solidFill>
                  <a:srgbClr val="404040"/>
                </a:solidFill>
                <a:latin typeface="微软雅黑" panose="020B0503020204020204" pitchFamily="34" charset="-122"/>
                <a:ea typeface="微软雅黑" panose="020B0503020204020204" pitchFamily="34" charset="-122"/>
              </a:rPr>
              <a:t>的</a:t>
            </a:r>
            <a:r>
              <a:rPr lang="en-US" altLang="zh-CN" sz="1600" dirty="0" smtClean="0">
                <a:solidFill>
                  <a:srgbClr val="EA5404"/>
                </a:solidFill>
                <a:latin typeface="微软雅黑" panose="020B0503020204020204" pitchFamily="34" charset="-122"/>
                <a:ea typeface="微软雅黑" panose="020B0503020204020204" pitchFamily="34" charset="-122"/>
              </a:rPr>
              <a:t>119.21%</a:t>
            </a:r>
            <a:r>
              <a:rPr lang="zh-CN" altLang="zh-CN" sz="1600" dirty="0" smtClean="0">
                <a:solidFill>
                  <a:srgbClr val="000000"/>
                </a:solidFill>
                <a:latin typeface="微软雅黑" panose="020B0503020204020204" pitchFamily="34" charset="-122"/>
                <a:ea typeface="微软雅黑" panose="020B0503020204020204" pitchFamily="34" charset="-122"/>
              </a:rPr>
              <a:t>；</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Ø"/>
            </a:pPr>
            <a:r>
              <a:rPr lang="zh-CN" altLang="zh-CN" sz="1600" dirty="0" smtClean="0">
                <a:solidFill>
                  <a:srgbClr val="404040"/>
                </a:solidFill>
                <a:latin typeface="微软雅黑" panose="020B0503020204020204" pitchFamily="34" charset="-122"/>
                <a:ea typeface="微软雅黑" panose="020B0503020204020204" pitchFamily="34" charset="-122"/>
              </a:rPr>
              <a:t>就业</a:t>
            </a:r>
            <a:r>
              <a:rPr lang="zh-CN" altLang="zh-CN" sz="1600" dirty="0">
                <a:solidFill>
                  <a:srgbClr val="404040"/>
                </a:solidFill>
                <a:latin typeface="微软雅黑" panose="020B0503020204020204" pitchFamily="34" charset="-122"/>
                <a:ea typeface="微软雅黑" panose="020B0503020204020204" pitchFamily="34" charset="-122"/>
              </a:rPr>
              <a:t>困难人员再就业</a:t>
            </a:r>
            <a:r>
              <a:rPr lang="en-US" altLang="zh-CN" sz="1600" dirty="0" smtClean="0">
                <a:solidFill>
                  <a:srgbClr val="404040"/>
                </a:solidFill>
                <a:latin typeface="微软雅黑" panose="020B0503020204020204" pitchFamily="34" charset="-122"/>
                <a:ea typeface="微软雅黑" panose="020B0503020204020204" pitchFamily="34" charset="-122"/>
              </a:rPr>
              <a:t>4425</a:t>
            </a:r>
            <a:r>
              <a:rPr lang="zh-CN" altLang="zh-CN" sz="1600" dirty="0" smtClean="0">
                <a:solidFill>
                  <a:srgbClr val="404040"/>
                </a:solidFill>
                <a:latin typeface="微软雅黑" panose="020B0503020204020204" pitchFamily="34" charset="-122"/>
                <a:ea typeface="微软雅黑" panose="020B0503020204020204" pitchFamily="34" charset="-122"/>
              </a:rPr>
              <a:t>人</a:t>
            </a:r>
            <a:r>
              <a:rPr lang="zh-CN" altLang="zh-CN" sz="1600" dirty="0">
                <a:solidFill>
                  <a:srgbClr val="404040"/>
                </a:solidFill>
                <a:latin typeface="微软雅黑" panose="020B0503020204020204" pitchFamily="34" charset="-122"/>
                <a:ea typeface="微软雅黑" panose="020B0503020204020204" pitchFamily="34" charset="-122"/>
              </a:rPr>
              <a:t>，完成目标任务</a:t>
            </a:r>
            <a:r>
              <a:rPr lang="zh-CN" altLang="zh-CN" sz="1600" dirty="0" smtClean="0">
                <a:solidFill>
                  <a:srgbClr val="404040"/>
                </a:solidFill>
                <a:latin typeface="微软雅黑" panose="020B0503020204020204" pitchFamily="34" charset="-122"/>
                <a:ea typeface="微软雅黑" panose="020B0503020204020204" pitchFamily="34" charset="-122"/>
              </a:rPr>
              <a:t>的</a:t>
            </a:r>
            <a:r>
              <a:rPr lang="en-US" altLang="zh-CN" sz="1600" dirty="0" smtClean="0">
                <a:solidFill>
                  <a:srgbClr val="EA5404"/>
                </a:solidFill>
                <a:latin typeface="微软雅黑" panose="020B0503020204020204" pitchFamily="34" charset="-122"/>
                <a:ea typeface="微软雅黑" panose="020B0503020204020204" pitchFamily="34" charset="-122"/>
              </a:rPr>
              <a:t>105.36%</a:t>
            </a:r>
            <a:r>
              <a:rPr lang="zh-CN" altLang="zh-CN" sz="1600" dirty="0" smtClean="0">
                <a:solidFill>
                  <a:srgbClr val="404040"/>
                </a:solidFill>
                <a:latin typeface="微软雅黑" panose="020B0503020204020204" pitchFamily="34" charset="-122"/>
                <a:ea typeface="微软雅黑" panose="020B0503020204020204" pitchFamily="34" charset="-122"/>
              </a:rPr>
              <a:t>；</a:t>
            </a:r>
            <a:endParaRPr lang="en-US" altLang="zh-CN" sz="1600" dirty="0" smtClean="0">
              <a:solidFill>
                <a:srgbClr val="404040"/>
              </a:solidFill>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Ø"/>
            </a:pPr>
            <a:r>
              <a:rPr lang="zh-CN" altLang="zh-CN" sz="1600" dirty="0" smtClean="0">
                <a:solidFill>
                  <a:srgbClr val="404040"/>
                </a:solidFill>
                <a:latin typeface="微软雅黑" panose="020B0503020204020204" pitchFamily="34" charset="-122"/>
                <a:ea typeface="微软雅黑" panose="020B0503020204020204" pitchFamily="34" charset="-122"/>
              </a:rPr>
              <a:t>开发</a:t>
            </a:r>
            <a:r>
              <a:rPr lang="zh-CN" altLang="zh-CN" sz="1600" dirty="0">
                <a:solidFill>
                  <a:srgbClr val="404040"/>
                </a:solidFill>
                <a:latin typeface="微软雅黑" panose="020B0503020204020204" pitchFamily="34" charset="-122"/>
                <a:ea typeface="微软雅黑" panose="020B0503020204020204" pitchFamily="34" charset="-122"/>
              </a:rPr>
              <a:t>公益性岗位</a:t>
            </a:r>
            <a:r>
              <a:rPr lang="en-US" altLang="zh-CN" sz="1600" dirty="0">
                <a:solidFill>
                  <a:srgbClr val="404040"/>
                </a:solidFill>
                <a:latin typeface="微软雅黑" panose="020B0503020204020204" pitchFamily="34" charset="-122"/>
                <a:ea typeface="微软雅黑" panose="020B0503020204020204" pitchFamily="34" charset="-122"/>
              </a:rPr>
              <a:t>2814</a:t>
            </a:r>
            <a:r>
              <a:rPr lang="zh-CN" altLang="zh-CN" sz="1600" dirty="0">
                <a:solidFill>
                  <a:srgbClr val="404040"/>
                </a:solidFill>
                <a:latin typeface="微软雅黑" panose="020B0503020204020204" pitchFamily="34" charset="-122"/>
                <a:ea typeface="微软雅黑" panose="020B0503020204020204" pitchFamily="34" charset="-122"/>
              </a:rPr>
              <a:t>人，完成目标任务的</a:t>
            </a:r>
            <a:r>
              <a:rPr lang="en-US" altLang="zh-CN" sz="1600" dirty="0">
                <a:solidFill>
                  <a:srgbClr val="EA5404"/>
                </a:solidFill>
                <a:latin typeface="微软雅黑" panose="020B0503020204020204" pitchFamily="34" charset="-122"/>
                <a:ea typeface="微软雅黑" panose="020B0503020204020204" pitchFamily="34" charset="-122"/>
              </a:rPr>
              <a:t>100.50%</a:t>
            </a:r>
            <a:r>
              <a:rPr lang="zh-CN" altLang="zh-CN" sz="1600" dirty="0" smtClean="0">
                <a:solidFill>
                  <a:srgbClr val="404040"/>
                </a:solidFill>
                <a:latin typeface="微软雅黑" panose="020B0503020204020204" pitchFamily="34" charset="-122"/>
                <a:ea typeface="微软雅黑" panose="020B0503020204020204" pitchFamily="34" charset="-122"/>
              </a:rPr>
              <a:t>；</a:t>
            </a:r>
            <a:endParaRPr lang="en-US" altLang="zh-CN" sz="1600" dirty="0" smtClean="0">
              <a:solidFill>
                <a:srgbClr val="404040"/>
              </a:solidFill>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Ø"/>
            </a:pPr>
            <a:r>
              <a:rPr lang="zh-CN" altLang="zh-CN" sz="1600" dirty="0" smtClean="0">
                <a:solidFill>
                  <a:srgbClr val="404040"/>
                </a:solidFill>
                <a:latin typeface="微软雅黑" panose="020B0503020204020204" pitchFamily="34" charset="-122"/>
                <a:ea typeface="微软雅黑" panose="020B0503020204020204" pitchFamily="34" charset="-122"/>
              </a:rPr>
              <a:t>开展</a:t>
            </a:r>
            <a:r>
              <a:rPr lang="zh-CN" altLang="zh-CN" sz="1600" dirty="0">
                <a:solidFill>
                  <a:srgbClr val="404040"/>
                </a:solidFill>
                <a:latin typeface="微软雅黑" panose="020B0503020204020204" pitchFamily="34" charset="-122"/>
                <a:ea typeface="微软雅黑" panose="020B0503020204020204" pitchFamily="34" charset="-122"/>
              </a:rPr>
              <a:t>就业见习</a:t>
            </a:r>
            <a:r>
              <a:rPr lang="en-US" altLang="zh-CN" sz="1600" dirty="0">
                <a:solidFill>
                  <a:srgbClr val="404040"/>
                </a:solidFill>
                <a:latin typeface="微软雅黑" panose="020B0503020204020204" pitchFamily="34" charset="-122"/>
                <a:ea typeface="微软雅黑" panose="020B0503020204020204" pitchFamily="34" charset="-122"/>
              </a:rPr>
              <a:t>1264</a:t>
            </a:r>
            <a:r>
              <a:rPr lang="zh-CN" altLang="zh-CN" sz="1600" dirty="0">
                <a:solidFill>
                  <a:srgbClr val="404040"/>
                </a:solidFill>
                <a:latin typeface="微软雅黑" panose="020B0503020204020204" pitchFamily="34" charset="-122"/>
                <a:ea typeface="微软雅黑" panose="020B0503020204020204" pitchFamily="34" charset="-122"/>
              </a:rPr>
              <a:t>人，完成目标任务的</a:t>
            </a:r>
            <a:r>
              <a:rPr lang="en-US" altLang="zh-CN" sz="1600" dirty="0">
                <a:solidFill>
                  <a:srgbClr val="EA5404"/>
                </a:solidFill>
                <a:latin typeface="微软雅黑" panose="020B0503020204020204" pitchFamily="34" charset="-122"/>
                <a:ea typeface="微软雅黑" panose="020B0503020204020204" pitchFamily="34" charset="-122"/>
              </a:rPr>
              <a:t>107.94</a:t>
            </a:r>
            <a:r>
              <a:rPr lang="en-US" altLang="zh-CN" sz="1600" dirty="0" smtClean="0">
                <a:solidFill>
                  <a:srgbClr val="EA5404"/>
                </a:solidFill>
                <a:latin typeface="微软雅黑" panose="020B0503020204020204" pitchFamily="34" charset="-122"/>
                <a:ea typeface="微软雅黑" panose="020B0503020204020204" pitchFamily="34" charset="-122"/>
              </a:rPr>
              <a:t>%</a:t>
            </a:r>
            <a:r>
              <a:rPr lang="zh-CN" altLang="en-US" sz="1600" dirty="0" smtClean="0">
                <a:solidFill>
                  <a:srgbClr val="404040"/>
                </a:solidFill>
                <a:latin typeface="微软雅黑" panose="020B0503020204020204" pitchFamily="34" charset="-122"/>
                <a:ea typeface="微软雅黑" panose="020B0503020204020204" pitchFamily="34" charset="-122"/>
              </a:rPr>
              <a:t>。</a:t>
            </a:r>
            <a:endParaRPr lang="en-US" altLang="zh-CN" sz="1600" dirty="0" smtClean="0">
              <a:solidFill>
                <a:srgbClr val="404040"/>
              </a:solidFill>
              <a:latin typeface="微软雅黑" panose="020B0503020204020204" pitchFamily="34" charset="-122"/>
              <a:ea typeface="微软雅黑" panose="020B0503020204020204" pitchFamily="34" charset="-122"/>
            </a:endParaRPr>
          </a:p>
        </p:txBody>
      </p:sp>
      <p:graphicFrame>
        <p:nvGraphicFramePr>
          <p:cNvPr id="102" name="图表 101"/>
          <p:cNvGraphicFramePr/>
          <p:nvPr>
            <p:extLst>
              <p:ext uri="{D42A27DB-BD31-4B8C-83A1-F6EECF244321}">
                <p14:modId xmlns:p14="http://schemas.microsoft.com/office/powerpoint/2010/main" val="1518616885"/>
              </p:ext>
            </p:extLst>
          </p:nvPr>
        </p:nvGraphicFramePr>
        <p:xfrm>
          <a:off x="6587901" y="2130142"/>
          <a:ext cx="5003410" cy="38326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723472"/>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TextBox 3"/>
          <p:cNvSpPr txBox="1"/>
          <p:nvPr/>
        </p:nvSpPr>
        <p:spPr>
          <a:xfrm>
            <a:off x="8372835" y="1125756"/>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资金扶持</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27703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213711"/>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567238"/>
            <a:ext cx="5266705"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符合条件的人员向创业企业税务主管机关所在县（市）区经办银行提交申请，经人社部门审核借款人资格、担保机构尽职调查、金融机构贷前调查后，一次性办结。</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651392"/>
            <a:ext cx="5223650" cy="2393268"/>
            <a:chOff x="6612055" y="-208900"/>
            <a:chExt cx="4160066" cy="239326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203132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在法定劳动年龄内，凡有创业意愿、创业能力和创业条件的城镇登记失业人员、就业困难人员（含残疾人）、复员转业退役军人、刑满释放人员、高校毕业生（含大学生村官和留学回国学生）、化解过剩产能企业职工和失业人员、返乡创业农民工、网络商户、建档立卡贫困人口、农村自主创业农民，均可申请最高</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万元的创业担保贷款。</a:t>
              </a:r>
            </a:p>
          </p:txBody>
        </p:sp>
      </p:grpSp>
      <p:pic>
        <p:nvPicPr>
          <p:cNvPr id="14" name="图片占位符 23"/>
          <p:cNvPicPr>
            <a:picLocks noChangeAspect="1"/>
          </p:cNvPicPr>
          <p:nvPr/>
        </p:nvPicPr>
        <p:blipFill rotWithShape="1">
          <a:blip r:embed="rId2">
            <a:extLst>
              <a:ext uri="{28A0092B-C50C-407E-A947-70E740481C1C}">
                <a14:useLocalDpi xmlns:a14="http://schemas.microsoft.com/office/drawing/2010/main" val="0"/>
              </a:ext>
            </a:extLst>
          </a:blip>
          <a:srcRect l="20293" t="15091" r="12061" b="17262"/>
          <a:stretch>
            <a:fillRect/>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5"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19307"/>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TextBox 3"/>
          <p:cNvSpPr txBox="1"/>
          <p:nvPr/>
        </p:nvSpPr>
        <p:spPr>
          <a:xfrm>
            <a:off x="8372835" y="142159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资金扶持</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57287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509546"/>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863073"/>
            <a:ext cx="5266705"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符合条件的企业向所在县（市）区人社部门申请资格审核，财政部门复核后按季拨付贴息资金。</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47227"/>
            <a:ext cx="5223650" cy="2032016"/>
            <a:chOff x="6612055" y="-208900"/>
            <a:chExt cx="4160066" cy="2032016"/>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670073"/>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当年新招用符合创业担保贷款申请条件的人员数量达到企业现有在职职工人数 </a:t>
              </a:r>
              <a:r>
                <a:rPr lang="en-US" altLang="zh-CN" sz="1400">
                  <a:latin typeface="微软雅黑" panose="020B0503020204020204" pitchFamily="34" charset="-122"/>
                  <a:ea typeface="微软雅黑" panose="020B0503020204020204" pitchFamily="34" charset="-122"/>
                </a:rPr>
                <a:t>15%</a:t>
              </a:r>
              <a:r>
                <a:rPr lang="zh-CN" altLang="zh-CN" sz="1400">
                  <a:latin typeface="微软雅黑" panose="020B0503020204020204" pitchFamily="34" charset="-122"/>
                  <a:ea typeface="微软雅黑" panose="020B0503020204020204" pitchFamily="34" charset="-122"/>
                </a:rPr>
                <a:t>（超过</a:t>
              </a:r>
              <a:r>
                <a:rPr lang="en-US" altLang="zh-CN" sz="1400">
                  <a:latin typeface="微软雅黑" panose="020B0503020204020204" pitchFamily="34" charset="-122"/>
                  <a:ea typeface="微软雅黑" panose="020B0503020204020204" pitchFamily="34" charset="-122"/>
                </a:rPr>
                <a:t>100</a:t>
              </a:r>
              <a:r>
                <a:rPr lang="zh-CN" altLang="zh-CN" sz="1400">
                  <a:latin typeface="微软雅黑" panose="020B0503020204020204" pitchFamily="34" charset="-122"/>
                  <a:ea typeface="微软雅黑" panose="020B0503020204020204" pitchFamily="34" charset="-122"/>
                </a:rPr>
                <a:t>人的企业达到</a:t>
              </a:r>
              <a:r>
                <a:rPr lang="en-US" altLang="zh-CN" sz="1400">
                  <a:latin typeface="微软雅黑" panose="020B0503020204020204" pitchFamily="34" charset="-122"/>
                  <a:ea typeface="微软雅黑" panose="020B0503020204020204" pitchFamily="34" charset="-122"/>
                </a:rPr>
                <a:t>8%</a:t>
              </a:r>
              <a:r>
                <a:rPr lang="zh-CN" altLang="zh-CN" sz="1400">
                  <a:latin typeface="微软雅黑" panose="020B0503020204020204" pitchFamily="34" charset="-122"/>
                  <a:ea typeface="微软雅黑" panose="020B0503020204020204" pitchFamily="34" charset="-122"/>
                </a:rPr>
                <a:t>）并与其签订</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年以上劳动合同的，无拖欠职工工资、欠缴社会保险费严重违法违规信用记录</a:t>
              </a:r>
              <a:r>
                <a:rPr lang="en-US" altLang="zh-CN" sz="1400">
                  <a:latin typeface="微软雅黑" panose="020B0503020204020204" pitchFamily="34" charset="-122"/>
                  <a:ea typeface="微软雅黑" panose="020B0503020204020204" pitchFamily="34" charset="-122"/>
                </a:rPr>
                <a:t>,</a:t>
              </a:r>
              <a:r>
                <a:rPr lang="zh-CN" altLang="zh-CN" sz="1400">
                  <a:latin typeface="微软雅黑" panose="020B0503020204020204" pitchFamily="34" charset="-122"/>
                  <a:ea typeface="微软雅黑" panose="020B0503020204020204" pitchFamily="34" charset="-122"/>
                </a:rPr>
                <a:t>可申请最高不超过</a:t>
              </a:r>
              <a:r>
                <a:rPr lang="en-US" altLang="zh-CN" sz="1400">
                  <a:latin typeface="微软雅黑" panose="020B0503020204020204" pitchFamily="34" charset="-122"/>
                  <a:ea typeface="微软雅黑" panose="020B0503020204020204" pitchFamily="34" charset="-122"/>
                </a:rPr>
                <a:t>300</a:t>
              </a:r>
              <a:r>
                <a:rPr lang="zh-CN" altLang="zh-CN" sz="1400">
                  <a:latin typeface="微软雅黑" panose="020B0503020204020204" pitchFamily="34" charset="-122"/>
                  <a:ea typeface="微软雅黑" panose="020B0503020204020204" pitchFamily="34" charset="-122"/>
                </a:rPr>
                <a:t>万元的创业担保贷款贴息，贷款期限最长不超过</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年，累计次数不得超过</a:t>
              </a:r>
              <a:r>
                <a:rPr lang="en-US" altLang="zh-CN" sz="1400">
                  <a:latin typeface="微软雅黑" panose="020B0503020204020204" pitchFamily="34" charset="-122"/>
                  <a:ea typeface="微软雅黑" panose="020B0503020204020204" pitchFamily="34" charset="-122"/>
                </a:rPr>
                <a:t>3</a:t>
              </a:r>
              <a:r>
                <a:rPr lang="zh-CN" altLang="zh-CN" sz="1400">
                  <a:latin typeface="微软雅黑" panose="020B0503020204020204" pitchFamily="34" charset="-122"/>
                  <a:ea typeface="微软雅黑" panose="020B0503020204020204" pitchFamily="34" charset="-122"/>
                </a:rPr>
                <a:t>次。</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占位符 23"/>
          <p:cNvPicPr>
            <a:picLocks noChangeAspect="1"/>
          </p:cNvPicPr>
          <p:nvPr/>
        </p:nvPicPr>
        <p:blipFill rotWithShape="1">
          <a:blip r:embed="rId3">
            <a:extLst>
              <a:ext uri="{28A0092B-C50C-407E-A947-70E740481C1C}">
                <a14:useLocalDpi xmlns:a14="http://schemas.microsoft.com/office/drawing/2010/main" val="0"/>
              </a:ext>
            </a:extLst>
          </a:blip>
          <a:srcRect l="20293" t="15091" r="12061" b="17262"/>
          <a:stretch>
            <a:fillRect/>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8"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19307"/>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TextBox 3"/>
          <p:cNvSpPr txBox="1"/>
          <p:nvPr/>
        </p:nvSpPr>
        <p:spPr>
          <a:xfrm>
            <a:off x="8372836" y="142159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创业补贴</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57287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509546"/>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863073"/>
            <a:ext cx="5266705"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符合条件的人员向创办企业税务主管机关所在县（市）区、开发区人社部门提交申请，相关证明材料人社部门能够通过内部系统和大数据获取的，无须申请人提供。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47227"/>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对毕业</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年以内的高校毕业生、就业困难人员、返乡农民工、建档立卡贫困劳动者、退役</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年以内的自主就业退役军人、返乡农民工首次创办小微企业，自工商注册登记之日起正常运营</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个月以上的，由就业补助资金给予</a:t>
              </a:r>
              <a:r>
                <a:rPr lang="en-US" altLang="zh-CN" sz="1400">
                  <a:latin typeface="微软雅黑" panose="020B0503020204020204" pitchFamily="34" charset="-122"/>
                  <a:ea typeface="微软雅黑" panose="020B0503020204020204" pitchFamily="34" charset="-122"/>
                </a:rPr>
                <a:t>5000</a:t>
              </a:r>
              <a:r>
                <a:rPr lang="zh-CN" altLang="zh-CN" sz="1400">
                  <a:latin typeface="微软雅黑" panose="020B0503020204020204" pitchFamily="34" charset="-122"/>
                  <a:ea typeface="微软雅黑" panose="020B0503020204020204" pitchFamily="34" charset="-122"/>
                </a:rPr>
                <a:t>元一次性创业补贴。</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占位符 23"/>
          <p:cNvPicPr>
            <a:picLocks noChangeAspect="1"/>
          </p:cNvPicPr>
          <p:nvPr/>
        </p:nvPicPr>
        <p:blipFill rotWithShape="1">
          <a:blip r:embed="rId3">
            <a:extLst>
              <a:ext uri="{28A0092B-C50C-407E-A947-70E740481C1C}">
                <a14:useLocalDpi xmlns:a14="http://schemas.microsoft.com/office/drawing/2010/main" val="0"/>
              </a:ext>
            </a:extLst>
          </a:blip>
          <a:srcRect l="20293" t="15091" r="12061" b="17262"/>
          <a:stretch>
            <a:fillRect/>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8"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19307"/>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TextBox 3"/>
          <p:cNvSpPr txBox="1"/>
          <p:nvPr/>
        </p:nvSpPr>
        <p:spPr>
          <a:xfrm>
            <a:off x="8372838" y="142159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项目支持</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57287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509546"/>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863073"/>
            <a:ext cx="5266705"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符合条件的企业在获奖后</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年内向税务主管机关所在县（市）区人社部门提出申请。</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47227"/>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对获得市级以上创业大赛奖项项目在我市落地转化的最高给予</a:t>
              </a:r>
              <a:r>
                <a:rPr lang="en-US" altLang="zh-CN" sz="1400">
                  <a:latin typeface="微软雅黑" panose="020B0503020204020204" pitchFamily="34" charset="-122"/>
                  <a:ea typeface="微软雅黑" panose="020B0503020204020204" pitchFamily="34" charset="-122"/>
                </a:rPr>
                <a:t>10</a:t>
              </a:r>
              <a:r>
                <a:rPr lang="zh-CN" altLang="zh-CN" sz="1400">
                  <a:latin typeface="微软雅黑" panose="020B0503020204020204" pitchFamily="34" charset="-122"/>
                  <a:ea typeface="微软雅黑" panose="020B0503020204020204" pitchFamily="34" charset="-122"/>
                </a:rPr>
                <a:t>万元项目转化奖励，每年面向青年高校毕业生评审一批科技类创业项目，对优秀项目給于最高</a:t>
              </a:r>
              <a:r>
                <a:rPr lang="en-US" altLang="zh-CN" sz="1400">
                  <a:latin typeface="微软雅黑" panose="020B0503020204020204" pitchFamily="34" charset="-122"/>
                  <a:ea typeface="微软雅黑" panose="020B0503020204020204" pitchFamily="34" charset="-122"/>
                </a:rPr>
                <a:t>10</a:t>
              </a:r>
              <a:r>
                <a:rPr lang="zh-CN" altLang="zh-CN" sz="1400">
                  <a:latin typeface="微软雅黑" panose="020B0503020204020204" pitchFamily="34" charset="-122"/>
                  <a:ea typeface="微软雅黑" panose="020B0503020204020204" pitchFamily="34" charset="-122"/>
                </a:rPr>
                <a:t>万元补贴，对符合条件的创业项目给予</a:t>
              </a:r>
              <a:r>
                <a:rPr lang="en-US" altLang="zh-CN" sz="1400">
                  <a:latin typeface="微软雅黑" panose="020B0503020204020204" pitchFamily="34" charset="-122"/>
                  <a:ea typeface="微软雅黑" panose="020B0503020204020204" pitchFamily="34" charset="-122"/>
                </a:rPr>
                <a:t>10—50</a:t>
              </a:r>
              <a:r>
                <a:rPr lang="zh-CN" altLang="zh-CN" sz="1400">
                  <a:latin typeface="微软雅黑" panose="020B0503020204020204" pitchFamily="34" charset="-122"/>
                  <a:ea typeface="微软雅黑" panose="020B0503020204020204" pitchFamily="34" charset="-122"/>
                </a:rPr>
                <a:t>万元的创业担保贷款财政贴息。</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占位符 23"/>
          <p:cNvPicPr>
            <a:picLocks noChangeAspect="1"/>
          </p:cNvPicPr>
          <p:nvPr/>
        </p:nvPicPr>
        <p:blipFill rotWithShape="1">
          <a:blip r:embed="rId3">
            <a:extLst>
              <a:ext uri="{28A0092B-C50C-407E-A947-70E740481C1C}">
                <a14:useLocalDpi xmlns:a14="http://schemas.microsoft.com/office/drawing/2010/main" val="0"/>
              </a:ext>
            </a:extLst>
          </a:blip>
          <a:srcRect l="20293" t="15091" r="12061" b="17262"/>
          <a:stretch>
            <a:fillRect/>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8"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19307"/>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sp>
        <p:nvSpPr>
          <p:cNvPr id="17" name="TextBox 3"/>
          <p:cNvSpPr txBox="1"/>
          <p:nvPr/>
        </p:nvSpPr>
        <p:spPr>
          <a:xfrm>
            <a:off x="8369631" y="1421591"/>
            <a:ext cx="1422185" cy="461665"/>
          </a:xfrm>
          <a:prstGeom prst="rect">
            <a:avLst/>
          </a:prstGeom>
          <a:noFill/>
        </p:spPr>
        <p:txBody>
          <a:bodyPr wrap="none" rtlCol="0">
            <a:spAutoFit/>
          </a:bodyPr>
          <a:lstStyle/>
          <a:p>
            <a:pPr algn="ctr"/>
            <a:r>
              <a:rPr lang="zh-CN" altLang="zh-CN" sz="2400" b="1">
                <a:solidFill>
                  <a:srgbClr val="EA5404"/>
                </a:solidFill>
                <a:latin typeface="微软雅黑" panose="020B0503020204020204" pitchFamily="34" charset="-122"/>
                <a:ea typeface="微软雅黑" panose="020B0503020204020204" pitchFamily="34" charset="-122"/>
              </a:rPr>
              <a:t>场地补贴</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356973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3506406"/>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3859933"/>
            <a:ext cx="5266705"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符合条件的创业实体向所在创业载体提交上一年度的申请材料，创业载体汇总后报所在县（市）区人社部门、财政部门审核。</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47227"/>
            <a:ext cx="5223650" cy="1423772"/>
            <a:chOff x="6612055" y="-208900"/>
            <a:chExt cx="4160066" cy="1423772"/>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入驻经认定的市级众创空间、创业孵化示范基地的创业实体，根据主营业务每年最高给予</a:t>
              </a:r>
              <a:r>
                <a:rPr lang="en-US" altLang="zh-CN" sz="1400">
                  <a:latin typeface="微软雅黑" panose="020B0503020204020204" pitchFamily="34" charset="-122"/>
                  <a:ea typeface="微软雅黑" panose="020B0503020204020204" pitchFamily="34" charset="-122"/>
                </a:rPr>
                <a:t>5</a:t>
              </a:r>
              <a:r>
                <a:rPr lang="zh-CN" altLang="zh-CN" sz="1400">
                  <a:latin typeface="微软雅黑" panose="020B0503020204020204" pitchFamily="34" charset="-122"/>
                  <a:ea typeface="微软雅黑" panose="020B0503020204020204" pitchFamily="34" charset="-122"/>
                </a:rPr>
                <a:t>万元的场地租金补贴和</a:t>
              </a:r>
              <a:r>
                <a:rPr lang="en-US" altLang="zh-CN" sz="1400">
                  <a:latin typeface="微软雅黑" panose="020B0503020204020204" pitchFamily="34" charset="-122"/>
                  <a:ea typeface="微软雅黑" panose="020B0503020204020204" pitchFamily="34" charset="-122"/>
                </a:rPr>
                <a:t>5000</a:t>
              </a:r>
              <a:r>
                <a:rPr lang="zh-CN" altLang="zh-CN" sz="1400">
                  <a:latin typeface="微软雅黑" panose="020B0503020204020204" pitchFamily="34" charset="-122"/>
                  <a:ea typeface="微软雅黑" panose="020B0503020204020204" pitchFamily="34" charset="-122"/>
                </a:rPr>
                <a:t>元水电费补贴</a:t>
              </a:r>
              <a:r>
                <a:rPr lang="zh-CN" altLang="zh-CN"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占位符 23"/>
          <p:cNvPicPr>
            <a:picLocks noChangeAspect="1"/>
          </p:cNvPicPr>
          <p:nvPr/>
        </p:nvPicPr>
        <p:blipFill rotWithShape="1">
          <a:blip r:embed="rId3">
            <a:extLst>
              <a:ext uri="{28A0092B-C50C-407E-A947-70E740481C1C}">
                <a14:useLocalDpi xmlns:a14="http://schemas.microsoft.com/office/drawing/2010/main" val="0"/>
              </a:ext>
            </a:extLst>
          </a:blip>
          <a:srcRect l="20293" t="15091" r="12061" b="17262"/>
          <a:stretch>
            <a:fillRect/>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988968"/>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TextBox 3"/>
          <p:cNvSpPr txBox="1"/>
          <p:nvPr/>
        </p:nvSpPr>
        <p:spPr>
          <a:xfrm>
            <a:off x="6926540" y="1209093"/>
            <a:ext cx="4206601" cy="461665"/>
          </a:xfrm>
          <a:prstGeom prst="rect">
            <a:avLst/>
          </a:prstGeom>
          <a:noFill/>
        </p:spPr>
        <p:txBody>
          <a:bodyPr wrap="none" rtlCol="0">
            <a:spAutoFit/>
          </a:bodyPr>
          <a:lstStyle/>
          <a:p>
            <a:pPr algn="ctr"/>
            <a:r>
              <a:rPr lang="zh-CN" altLang="zh-CN" sz="2400" b="1">
                <a:solidFill>
                  <a:srgbClr val="EA5404"/>
                </a:solidFill>
                <a:latin typeface="微软雅黑" panose="020B0503020204020204" pitchFamily="34" charset="-122"/>
                <a:ea typeface="微软雅黑" panose="020B0503020204020204" pitchFamily="34" charset="-122"/>
              </a:rPr>
              <a:t>新创业失败人员社会保险补贴</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386588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3802559"/>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156086"/>
            <a:ext cx="5266705"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符合条件的人员向创办企业税务主管机关所在县（市）区、开发区人社部门提交申请，相关证明材料人社部门能够通过内部系统和大数据获取的，无须申请人提供。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16888"/>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初次创业的劳动者，所创企业注销后登记失业并以个人身份缴纳社会保险费</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个月以上的，经核定后给予一次性补贴，补贴标准为所创企业纳税总额的</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、最高不超过</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万元，补贴资金用于个人缴纳的社会保险费。</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pic>
        <p:nvPicPr>
          <p:cNvPr id="21" name="图片占位符 23"/>
          <p:cNvPicPr>
            <a:picLocks noChangeAspect="1"/>
          </p:cNvPicPr>
          <p:nvPr/>
        </p:nvPicPr>
        <p:blipFill rotWithShape="1">
          <a:blip r:embed="rId3">
            <a:extLst>
              <a:ext uri="{28A0092B-C50C-407E-A947-70E740481C1C}">
                <a14:useLocalDpi xmlns:a14="http://schemas.microsoft.com/office/drawing/2010/main" val="0"/>
              </a:ext>
            </a:extLst>
          </a:blip>
          <a:srcRect l="20293" t="15091" r="12061" b="17262"/>
          <a:stretch>
            <a:fillRect/>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54738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1822187" y="2552574"/>
            <a:ext cx="3761656" cy="769441"/>
          </a:xfrm>
          <a:prstGeom prst="rect">
            <a:avLst/>
          </a:prstGeom>
          <a:noFill/>
        </p:spPr>
        <p:txBody>
          <a:bodyPr wrap="square" rtlCol="0">
            <a:spAutoFit/>
          </a:bodyPr>
          <a:lstStyle/>
          <a:p>
            <a:r>
              <a:rPr lang="zh-CN" altLang="en-US" sz="4400" b="1" dirty="0" smtClean="0">
                <a:latin typeface="微软雅黑" panose="020B0503020204020204" pitchFamily="34" charset="-122"/>
                <a:ea typeface="微软雅黑" panose="020B0503020204020204" pitchFamily="34" charset="-122"/>
              </a:rPr>
              <a:t>人才政策</a:t>
            </a:r>
            <a:endParaRPr lang="zh-CN" altLang="zh-CN" sz="4400" b="1" dirty="0">
              <a:latin typeface="微软雅黑" panose="020B0503020204020204" pitchFamily="34" charset="-122"/>
              <a:ea typeface="微软雅黑" panose="020B0503020204020204" pitchFamily="34" charset="-122"/>
            </a:endParaRPr>
          </a:p>
        </p:txBody>
      </p:sp>
      <p:sp>
        <p:nvSpPr>
          <p:cNvPr id="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7469888" y="934477"/>
            <a:ext cx="3390544" cy="461665"/>
          </a:xfrm>
          <a:prstGeom prst="rect">
            <a:avLst/>
          </a:prstGeom>
          <a:noFill/>
        </p:spPr>
        <p:txBody>
          <a:bodyPr wrap="none" rtlCol="0">
            <a:spAutoFit/>
          </a:bodyPr>
          <a:lstStyle/>
          <a:p>
            <a:r>
              <a:rPr lang="zh-CN" altLang="zh-CN" sz="2400" b="1" dirty="0">
                <a:solidFill>
                  <a:srgbClr val="EA5404"/>
                </a:solidFill>
                <a:latin typeface="微软雅黑" panose="020B0503020204020204" pitchFamily="34" charset="-122"/>
                <a:ea typeface="微软雅黑" panose="020B0503020204020204" pitchFamily="34" charset="-122"/>
              </a:rPr>
              <a:t>平台、</a:t>
            </a:r>
            <a:r>
              <a:rPr lang="zh-CN" altLang="zh-CN" sz="2400" b="1" dirty="0" smtClean="0">
                <a:solidFill>
                  <a:srgbClr val="EA5404"/>
                </a:solidFill>
                <a:latin typeface="微软雅黑" panose="020B0503020204020204" pitchFamily="34" charset="-122"/>
                <a:ea typeface="微软雅黑" panose="020B0503020204020204" pitchFamily="34" charset="-122"/>
              </a:rPr>
              <a:t>项目</a:t>
            </a:r>
            <a:r>
              <a:rPr lang="zh-CN" altLang="en-US" sz="2400" b="1" dirty="0" smtClean="0">
                <a:solidFill>
                  <a:srgbClr val="EA5404"/>
                </a:solidFill>
                <a:latin typeface="微软雅黑" panose="020B0503020204020204" pitchFamily="34" charset="-122"/>
                <a:ea typeface="微软雅黑" panose="020B0503020204020204" pitchFamily="34" charset="-122"/>
              </a:rPr>
              <a:t>、企业</a:t>
            </a:r>
            <a:r>
              <a:rPr lang="zh-CN" altLang="zh-CN" sz="2400" b="1" dirty="0" smtClean="0">
                <a:solidFill>
                  <a:srgbClr val="EA5404"/>
                </a:solidFill>
                <a:latin typeface="微软雅黑" panose="020B0503020204020204" pitchFamily="34" charset="-122"/>
                <a:ea typeface="微软雅黑" panose="020B0503020204020204" pitchFamily="34" charset="-122"/>
              </a:rPr>
              <a:t>资助</a:t>
            </a:r>
            <a:endParaRPr lang="zh-CN" altLang="zh-CN" sz="2400" dirty="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506330"/>
            <a:ext cx="5223650" cy="2055642"/>
            <a:chOff x="6612055" y="-1525188"/>
            <a:chExt cx="4160066" cy="2055642"/>
          </a:xfrm>
        </p:grpSpPr>
        <p:sp>
          <p:nvSpPr>
            <p:cNvPr id="22" name="TextBox 3"/>
            <p:cNvSpPr txBox="1"/>
            <p:nvPr/>
          </p:nvSpPr>
          <p:spPr>
            <a:xfrm>
              <a:off x="6614556" y="-1525188"/>
              <a:ext cx="882398" cy="369332"/>
            </a:xfrm>
            <a:prstGeom prst="rect">
              <a:avLst/>
            </a:prstGeom>
            <a:noFill/>
          </p:spPr>
          <p:txBody>
            <a:bodyPr wrap="none" rtlCol="0">
              <a:spAutoFit/>
            </a:bodyPr>
            <a:lstStyle/>
            <a:p>
              <a:pPr algn="ctr"/>
              <a:r>
                <a:rPr lang="zh-CN" altLang="en-US" b="1" dirty="0"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377411"/>
            </a:xfrm>
            <a:prstGeom prst="rect">
              <a:avLst/>
            </a:prstGeom>
          </p:spPr>
          <p:txBody>
            <a:bodyPr wrap="square">
              <a:spAutoFit/>
            </a:bodyPr>
            <a:lstStyle/>
            <a:p>
              <a:pPr>
                <a:lnSpc>
                  <a:spcPct val="150000"/>
                </a:lnSpc>
              </a:pPr>
              <a:endParaRPr lang="zh-CN" altLang="zh-CN" sz="1400" dirty="0">
                <a:latin typeface="微软雅黑" panose="020B0503020204020204" pitchFamily="34" charset="-122"/>
                <a:ea typeface="微软雅黑" panose="020B0503020204020204" pitchFamily="34" charset="-122"/>
              </a:endParaRPr>
            </a:p>
          </p:txBody>
        </p:sp>
      </p:grpSp>
      <p:sp>
        <p:nvSpPr>
          <p:cNvPr id="14"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p:nvPr/>
        </p:nvSpPr>
        <p:spPr>
          <a:xfrm>
            <a:off x="5973061" y="4308365"/>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9" name="TextBox 3"/>
          <p:cNvSpPr txBox="1"/>
          <p:nvPr/>
        </p:nvSpPr>
        <p:spPr>
          <a:xfrm>
            <a:off x="6431202" y="4245141"/>
            <a:ext cx="1107996" cy="369332"/>
          </a:xfrm>
          <a:prstGeom prst="rect">
            <a:avLst/>
          </a:prstGeom>
          <a:noFill/>
        </p:spPr>
        <p:txBody>
          <a:bodyPr wrap="none" rtlCol="0">
            <a:spAutoFit/>
          </a:bodyPr>
          <a:lstStyle/>
          <a:p>
            <a:pPr algn="ctr"/>
            <a:r>
              <a:rPr lang="zh-CN" altLang="en-US" b="1" dirty="0"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6431202" y="1875662"/>
            <a:ext cx="5626820" cy="2308324"/>
          </a:xfrm>
          <a:prstGeom prst="rect">
            <a:avLst/>
          </a:prstGeom>
        </p:spPr>
        <p:txBody>
          <a:bodyPr wrap="square">
            <a:spAutoFit/>
          </a:bodyPr>
          <a:lstStyle/>
          <a:p>
            <a:r>
              <a:rPr lang="zh-CN" altLang="en-US" dirty="0"/>
              <a:t>对引进的国内外拔尖人才，创新人才按科研补助、研发攻关、平台建设和产业化项目实施总投资额</a:t>
            </a:r>
            <a:r>
              <a:rPr lang="en-US" altLang="zh-CN" dirty="0"/>
              <a:t>30%</a:t>
            </a:r>
            <a:r>
              <a:rPr lang="zh-CN" altLang="en-US" dirty="0"/>
              <a:t>给予资助，创业人才按重大招商项目给予资助；新引进的拔尖人才、领军人才到战新产业重点领域企业工作的，给予项目资金配套投入；战新产业重点研发创新平台柔性引才，符合条件的给予平台所付人才薪资</a:t>
            </a:r>
            <a:r>
              <a:rPr lang="en-US" altLang="zh-CN" dirty="0"/>
              <a:t>50%</a:t>
            </a:r>
            <a:r>
              <a:rPr lang="zh-CN" altLang="en-US" dirty="0"/>
              <a:t>补贴。对引进高层次人才的企业给予最高</a:t>
            </a:r>
            <a:r>
              <a:rPr lang="en-US" altLang="zh-CN" dirty="0"/>
              <a:t>500</a:t>
            </a:r>
            <a:r>
              <a:rPr lang="zh-CN" altLang="en-US" dirty="0"/>
              <a:t>万的引进人才补贴和最高</a:t>
            </a:r>
            <a:r>
              <a:rPr lang="en-US" altLang="zh-CN" dirty="0"/>
              <a:t>15</a:t>
            </a:r>
            <a:r>
              <a:rPr lang="zh-CN" altLang="en-US" dirty="0"/>
              <a:t>万的中介费补贴。</a:t>
            </a:r>
          </a:p>
        </p:txBody>
      </p:sp>
      <p:sp>
        <p:nvSpPr>
          <p:cNvPr id="4" name="矩形 3"/>
          <p:cNvSpPr/>
          <p:nvPr/>
        </p:nvSpPr>
        <p:spPr>
          <a:xfrm>
            <a:off x="6514681" y="4614473"/>
            <a:ext cx="5332326" cy="1754326"/>
          </a:xfrm>
          <a:prstGeom prst="rect">
            <a:avLst/>
          </a:prstGeom>
        </p:spPr>
        <p:txBody>
          <a:bodyPr wrap="square">
            <a:spAutoFit/>
          </a:bodyPr>
          <a:lstStyle/>
          <a:p>
            <a:r>
              <a:rPr lang="zh-CN" altLang="en-US" dirty="0"/>
              <a:t>战新产业相关政策由企业向相应层级发改部门进行申请，发改部门审核后报辖区政府研定；其他政策由企业向相应层级组织部门（人才办）进行申报；引进人才补贴由企业通过易企网引进高层次人才资金补贴项目向相应层级人社部门进行网上申请，县市区人社部门审批后，报市人社局备案</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75510"/>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503275"/>
            <a:ext cx="1415772" cy="461665"/>
          </a:xfrm>
          <a:prstGeom prst="rect">
            <a:avLst/>
          </a:prstGeom>
          <a:noFill/>
        </p:spPr>
        <p:txBody>
          <a:bodyPr wrap="none" rtlCol="0">
            <a:spAutoFit/>
          </a:bodyPr>
          <a:lstStyle/>
          <a:p>
            <a:r>
              <a:rPr lang="zh-CN" altLang="zh-CN" sz="2400" b="1" dirty="0">
                <a:solidFill>
                  <a:srgbClr val="EA5404"/>
                </a:solidFill>
                <a:latin typeface="微软雅黑" panose="020B0503020204020204" pitchFamily="34" charset="-122"/>
                <a:ea typeface="微软雅黑" panose="020B0503020204020204" pitchFamily="34" charset="-122"/>
              </a:rPr>
              <a:t>人才</a:t>
            </a:r>
            <a:r>
              <a:rPr lang="zh-CN" altLang="zh-CN" sz="2400" b="1" dirty="0" smtClean="0">
                <a:solidFill>
                  <a:srgbClr val="EA5404"/>
                </a:solidFill>
                <a:latin typeface="微软雅黑" panose="020B0503020204020204" pitchFamily="34" charset="-122"/>
                <a:ea typeface="微软雅黑" panose="020B0503020204020204" pitchFamily="34" charset="-122"/>
              </a:rPr>
              <a:t>安居</a:t>
            </a:r>
            <a:endParaRPr lang="zh-CN" altLang="zh-CN" sz="2400" dirty="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2014801"/>
            <a:ext cx="5223650" cy="1100607"/>
            <a:chOff x="6612055" y="-208900"/>
            <a:chExt cx="4160066" cy="1100607"/>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引进高层次人才在芜购房，可享受最高</a:t>
              </a:r>
              <a:r>
                <a:rPr lang="en-US" altLang="zh-CN" sz="1400">
                  <a:latin typeface="微软雅黑" panose="020B0503020204020204" pitchFamily="34" charset="-122"/>
                  <a:ea typeface="微软雅黑" panose="020B0503020204020204" pitchFamily="34" charset="-122"/>
                </a:rPr>
                <a:t>100</a:t>
              </a:r>
              <a:r>
                <a:rPr lang="zh-CN" altLang="zh-CN" sz="1400">
                  <a:latin typeface="微软雅黑" panose="020B0503020204020204" pitchFamily="34" charset="-122"/>
                  <a:ea typeface="微软雅黑" panose="020B0503020204020204" pitchFamily="34" charset="-122"/>
                </a:rPr>
                <a:t>万的购房补贴或连续</a:t>
              </a:r>
              <a:r>
                <a:rPr lang="en-US" altLang="zh-CN" sz="1400">
                  <a:latin typeface="微软雅黑" panose="020B0503020204020204" pitchFamily="34" charset="-122"/>
                  <a:ea typeface="微软雅黑" panose="020B0503020204020204" pitchFamily="34" charset="-122"/>
                </a:rPr>
                <a:t>3</a:t>
              </a:r>
              <a:r>
                <a:rPr lang="zh-CN" altLang="zh-CN" sz="1400">
                  <a:latin typeface="微软雅黑" panose="020B0503020204020204" pitchFamily="34" charset="-122"/>
                  <a:ea typeface="微软雅黑" panose="020B0503020204020204" pitchFamily="34" charset="-122"/>
                </a:rPr>
                <a:t>年每人最高</a:t>
              </a:r>
              <a:r>
                <a:rPr lang="en-US" altLang="zh-CN" sz="1400">
                  <a:latin typeface="微软雅黑" panose="020B0503020204020204" pitchFamily="34" charset="-122"/>
                  <a:ea typeface="微软雅黑" panose="020B0503020204020204" pitchFamily="34" charset="-122"/>
                </a:rPr>
                <a:t>7000</a:t>
              </a:r>
              <a:r>
                <a:rPr lang="zh-CN" altLang="zh-CN" sz="1400">
                  <a:latin typeface="微软雅黑" panose="020B0503020204020204" pitchFamily="34" charset="-122"/>
                  <a:ea typeface="微软雅黑" panose="020B0503020204020204" pitchFamily="34" charset="-122"/>
                </a:rPr>
                <a:t>元</a:t>
              </a:r>
              <a:r>
                <a:rPr lang="en-US" altLang="zh-CN" sz="1400">
                  <a:latin typeface="微软雅黑" panose="020B0503020204020204" pitchFamily="34" charset="-122"/>
                  <a:ea typeface="微软雅黑" panose="020B0503020204020204" pitchFamily="34" charset="-122"/>
                </a:rPr>
                <a:t>/</a:t>
              </a:r>
              <a:r>
                <a:rPr lang="zh-CN" altLang="zh-CN" sz="1400">
                  <a:latin typeface="微软雅黑" panose="020B0503020204020204" pitchFamily="34" charset="-122"/>
                  <a:ea typeface="微软雅黑" panose="020B0503020204020204" pitchFamily="34" charset="-122"/>
                </a:rPr>
                <a:t>月的生活补贴</a:t>
              </a:r>
              <a:r>
                <a:rPr lang="en-US" altLang="zh-CN"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dirty="0" smtClean="0">
                <a:latin typeface="微软雅黑" panose="020B0503020204020204" pitchFamily="34" charset="-122"/>
                <a:ea typeface="微软雅黑" panose="020B0503020204020204" pitchFamily="34" charset="-122"/>
              </a:rPr>
              <a:t>人才政策</a:t>
            </a:r>
            <a:endParaRPr lang="zh-CN" altLang="zh-CN" sz="4400" b="1" dirty="0">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377490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3650781"/>
            <a:ext cx="5223649" cy="992713"/>
            <a:chOff x="6612055" y="-208900"/>
            <a:chExt cx="4160066" cy="992713"/>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45149"/>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由企业通过易企网引进高层次人才认定项目向相应层级人社部门进行网上申请，县市区人社部门审批后，报市人社局备案</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846910"/>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a:solidFill>
                  <a:srgbClr val="EA5404"/>
                </a:solidFill>
                <a:latin typeface="微软雅黑" panose="020B0503020204020204" pitchFamily="34" charset="-122"/>
                <a:ea typeface="微软雅黑" panose="020B0503020204020204" pitchFamily="34" charset="-122"/>
              </a:rPr>
              <a:t>人才</a:t>
            </a:r>
            <a:r>
              <a:rPr lang="zh-CN" altLang="zh-CN" sz="2400" b="1" smtClean="0">
                <a:solidFill>
                  <a:srgbClr val="EA5404"/>
                </a:solidFill>
                <a:latin typeface="微软雅黑" panose="020B0503020204020204" pitchFamily="34" charset="-122"/>
                <a:ea typeface="微软雅黑" panose="020B0503020204020204" pitchFamily="34" charset="-122"/>
              </a:rPr>
              <a:t>安居</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786201"/>
            <a:ext cx="5223650" cy="2393268"/>
            <a:chOff x="6612055" y="-208900"/>
            <a:chExt cx="4160066" cy="239326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203132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引进的高层次人才在战略性新兴产业重点领域企业就业的，给予最高</a:t>
              </a:r>
              <a:r>
                <a:rPr lang="en-US" altLang="zh-CN" sz="1400">
                  <a:latin typeface="微软雅黑" panose="020B0503020204020204" pitchFamily="34" charset="-122"/>
                  <a:ea typeface="微软雅黑" panose="020B0503020204020204" pitchFamily="34" charset="-122"/>
                </a:rPr>
                <a:t>200</a:t>
              </a:r>
              <a:r>
                <a:rPr lang="zh-CN" altLang="zh-CN" sz="1400">
                  <a:latin typeface="微软雅黑" panose="020B0503020204020204" pitchFamily="34" charset="-122"/>
                  <a:ea typeface="微软雅黑" panose="020B0503020204020204" pitchFamily="34" charset="-122"/>
                </a:rPr>
                <a:t>万的购房补贴及最高</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万的安家费补助，未购房的可享受安家费补助及最高房屋租金</a:t>
              </a:r>
              <a:r>
                <a:rPr lang="en-US" altLang="zh-CN" sz="1400">
                  <a:latin typeface="微软雅黑" panose="020B0503020204020204" pitchFamily="34" charset="-122"/>
                  <a:ea typeface="微软雅黑" panose="020B0503020204020204" pitchFamily="34" charset="-122"/>
                </a:rPr>
                <a:t>80%</a:t>
              </a:r>
              <a:r>
                <a:rPr lang="zh-CN" altLang="zh-CN" sz="1400">
                  <a:latin typeface="微软雅黑" panose="020B0503020204020204" pitchFamily="34" charset="-122"/>
                  <a:ea typeface="微软雅黑" panose="020B0503020204020204" pitchFamily="34" charset="-122"/>
                </a:rPr>
                <a:t>的租房补贴</a:t>
              </a:r>
              <a:r>
                <a:rPr lang="en-US" altLang="zh-CN" sz="1400">
                  <a:latin typeface="微软雅黑" panose="020B0503020204020204" pitchFamily="34" charset="-122"/>
                  <a:ea typeface="微软雅黑" panose="020B0503020204020204" pitchFamily="34" charset="-122"/>
                </a:rPr>
                <a:t>;</a:t>
              </a:r>
              <a:r>
                <a:rPr lang="zh-CN" altLang="zh-CN" sz="1400">
                  <a:latin typeface="微软雅黑" panose="020B0503020204020204" pitchFamily="34" charset="-122"/>
                  <a:ea typeface="微软雅黑" panose="020B0503020204020204" pitchFamily="34" charset="-122"/>
                </a:rPr>
                <a:t>对年销售额和纳税额达到一定条件的重点骨干企业，可自主确定一定名额的人才享受购房款</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最高</a:t>
              </a:r>
              <a:r>
                <a:rPr lang="en-US" altLang="zh-CN" sz="1400">
                  <a:latin typeface="微软雅黑" panose="020B0503020204020204" pitchFamily="34" charset="-122"/>
                  <a:ea typeface="微软雅黑" panose="020B0503020204020204" pitchFamily="34" charset="-122"/>
                </a:rPr>
                <a:t>80</a:t>
              </a:r>
              <a:r>
                <a:rPr lang="zh-CN" altLang="zh-CN" sz="1400">
                  <a:latin typeface="微软雅黑" panose="020B0503020204020204" pitchFamily="34" charset="-122"/>
                  <a:ea typeface="微软雅黑" panose="020B0503020204020204" pitchFamily="34" charset="-122"/>
                </a:rPr>
                <a:t>万的购房</a:t>
              </a:r>
              <a:r>
                <a:rPr lang="zh-CN" altLang="zh-CN" sz="1400" smtClean="0">
                  <a:latin typeface="微软雅黑" panose="020B0503020204020204" pitchFamily="34" charset="-122"/>
                  <a:ea typeface="微软雅黑" panose="020B0503020204020204" pitchFamily="34" charset="-122"/>
                </a:rPr>
                <a:t>补贴</a:t>
              </a:r>
              <a:r>
                <a:rPr lang="zh-CN" altLang="en-US" sz="140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a:p>
              <a:pPr>
                <a:lnSpc>
                  <a:spcPct val="150000"/>
                </a:lnSpc>
              </a:pP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dirty="0" smtClean="0">
                <a:latin typeface="微软雅黑" panose="020B0503020204020204" pitchFamily="34" charset="-122"/>
                <a:ea typeface="微软雅黑" panose="020B0503020204020204" pitchFamily="34" charset="-122"/>
              </a:rPr>
              <a:t>人才政策</a:t>
            </a:r>
            <a:endParaRPr lang="zh-CN" altLang="zh-CN" sz="4400" b="1" dirty="0">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435516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4231043"/>
            <a:ext cx="5223649" cy="1086178"/>
            <a:chOff x="6612055" y="-208900"/>
            <a:chExt cx="4160066" cy="1086178"/>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由企业通过易企网市战略性新兴产业专项政策项目向相应层级发改部门进行网上</a:t>
              </a:r>
              <a:r>
                <a:rPr lang="zh-CN" altLang="zh-CN" sz="1400" smtClean="0">
                  <a:latin typeface="微软雅黑" panose="020B0503020204020204" pitchFamily="34" charset="-122"/>
                  <a:ea typeface="微软雅黑" panose="020B0503020204020204" pitchFamily="34" charset="-122"/>
                </a:rPr>
                <a:t>申请</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278710"/>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a:solidFill>
                  <a:srgbClr val="EA5404"/>
                </a:solidFill>
                <a:latin typeface="微软雅黑" panose="020B0503020204020204" pitchFamily="34" charset="-122"/>
                <a:ea typeface="微软雅黑" panose="020B0503020204020204" pitchFamily="34" charset="-122"/>
              </a:rPr>
              <a:t>人才</a:t>
            </a:r>
            <a:r>
              <a:rPr lang="zh-CN" altLang="zh-CN" sz="2400" b="1" smtClean="0">
                <a:solidFill>
                  <a:srgbClr val="EA5404"/>
                </a:solidFill>
                <a:latin typeface="微软雅黑" panose="020B0503020204020204" pitchFamily="34" charset="-122"/>
                <a:ea typeface="微软雅黑" panose="020B0503020204020204" pitchFamily="34" charset="-122"/>
              </a:rPr>
              <a:t>安居</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2218001"/>
            <a:ext cx="5223650" cy="1385685"/>
            <a:chOff x="6612055" y="-208900"/>
            <a:chExt cx="4160066" cy="1385685"/>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023742"/>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引进高端人才及以上层次人才本人或以配偶名义在我市购买人才公寓，给予房价</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的补贴，租赁人才公寓给予租金</a:t>
              </a:r>
              <a:r>
                <a:rPr lang="en-US" altLang="zh-CN" sz="1400">
                  <a:latin typeface="微软雅黑" panose="020B0503020204020204" pitchFamily="34" charset="-122"/>
                  <a:ea typeface="微软雅黑" panose="020B0503020204020204" pitchFamily="34" charset="-122"/>
                </a:rPr>
                <a:t>80%</a:t>
              </a:r>
              <a:r>
                <a:rPr lang="zh-CN" altLang="zh-CN" sz="1400">
                  <a:latin typeface="微软雅黑" panose="020B0503020204020204" pitchFamily="34" charset="-122"/>
                  <a:ea typeface="微软雅黑" panose="020B0503020204020204" pitchFamily="34" charset="-122"/>
                </a:rPr>
                <a:t>的补贴。</a:t>
              </a:r>
            </a:p>
            <a:p>
              <a:pPr>
                <a:lnSpc>
                  <a:spcPct val="150000"/>
                </a:lnSpc>
              </a:pP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4089752"/>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3965629"/>
            <a:ext cx="5223649" cy="1086178"/>
            <a:chOff x="6612055" y="-208900"/>
            <a:chExt cx="4160066" cy="1086178"/>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由企业通过易企网引进高层次人才资金补贴项目向相应层级人社部门进行网上申请，县市区人社部门审批后，报市人社局</a:t>
              </a:r>
              <a:r>
                <a:rPr lang="zh-CN" altLang="zh-CN" sz="1400" smtClean="0">
                  <a:latin typeface="微软雅黑" panose="020B0503020204020204" pitchFamily="34" charset="-122"/>
                  <a:ea typeface="微软雅黑" panose="020B0503020204020204" pitchFamily="34" charset="-122"/>
                </a:rPr>
                <a:t>备案</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9862" y="1025189"/>
            <a:ext cx="4677159" cy="584775"/>
          </a:xfrm>
          <a:prstGeom prst="rect">
            <a:avLst/>
          </a:prstGeom>
          <a:noFill/>
        </p:spPr>
        <p:txBody>
          <a:bodyPr wrap="square" rtlCol="0">
            <a:spAutoFit/>
          </a:bodyPr>
          <a:lstStyle/>
          <a:p>
            <a:r>
              <a:rPr lang="zh-CN" altLang="zh-CN" sz="3200" b="1" dirty="0" smtClean="0">
                <a:solidFill>
                  <a:srgbClr val="000000"/>
                </a:solidFill>
                <a:latin typeface="微软雅黑" panose="020B0503020204020204" pitchFamily="34" charset="-122"/>
                <a:ea typeface="微软雅黑" panose="020B0503020204020204" pitchFamily="34" charset="-122"/>
              </a:rPr>
              <a:t>重点群体</a:t>
            </a:r>
            <a:r>
              <a:rPr lang="zh-CN" altLang="en-US" sz="3200" b="1" dirty="0" smtClean="0">
                <a:solidFill>
                  <a:srgbClr val="000000"/>
                </a:solidFill>
                <a:latin typeface="微软雅黑" panose="020B0503020204020204" pitchFamily="34" charset="-122"/>
                <a:ea typeface="微软雅黑" panose="020B0503020204020204" pitchFamily="34" charset="-122"/>
              </a:rPr>
              <a:t>就业充分</a:t>
            </a:r>
            <a:r>
              <a:rPr lang="zh-CN" altLang="zh-CN" sz="3200" b="1" dirty="0" smtClean="0">
                <a:solidFill>
                  <a:srgbClr val="000000"/>
                </a:solidFill>
                <a:latin typeface="微软雅黑" panose="020B0503020204020204" pitchFamily="34" charset="-122"/>
                <a:ea typeface="微软雅黑" panose="020B0503020204020204" pitchFamily="34" charset="-122"/>
              </a:rPr>
              <a:t>保障</a:t>
            </a:r>
            <a:endParaRPr lang="zh-CN" altLang="en-US" sz="3200" dirty="0">
              <a:solidFill>
                <a:srgbClr val="000000"/>
              </a:solidFill>
              <a:latin typeface="微软雅黑" panose="020B0503020204020204" pitchFamily="34" charset="-122"/>
              <a:ea typeface="微软雅黑" panose="020B0503020204020204" pitchFamily="34" charset="-122"/>
            </a:endParaRPr>
          </a:p>
        </p:txBody>
      </p:sp>
      <p:grpSp>
        <p:nvGrpSpPr>
          <p:cNvPr id="10" name="Group 9"/>
          <p:cNvGrpSpPr/>
          <p:nvPr/>
        </p:nvGrpSpPr>
        <p:grpSpPr>
          <a:xfrm>
            <a:off x="486326" y="2917828"/>
            <a:ext cx="2320010" cy="712390"/>
            <a:chOff x="1368592" y="4726384"/>
            <a:chExt cx="2320010" cy="712390"/>
          </a:xfrm>
        </p:grpSpPr>
        <p:sp>
          <p:nvSpPr>
            <p:cNvPr id="11" name="TextBox 10"/>
            <p:cNvSpPr txBox="1"/>
            <p:nvPr/>
          </p:nvSpPr>
          <p:spPr>
            <a:xfrm>
              <a:off x="2041132" y="4726384"/>
              <a:ext cx="974947" cy="338554"/>
            </a:xfrm>
            <a:prstGeom prst="rect">
              <a:avLst/>
            </a:prstGeom>
            <a:noFill/>
          </p:spPr>
          <p:txBody>
            <a:bodyPr wrap="none" rtlCol="0" anchor="ctr" anchorCtr="0">
              <a:spAutoFit/>
            </a:bodyPr>
            <a:lstStyle/>
            <a:p>
              <a:pPr algn="ctr"/>
              <a:r>
                <a:rPr lang="en-US" sz="1600" b="1" dirty="0" smtClean="0">
                  <a:solidFill>
                    <a:srgbClr val="EA5404"/>
                  </a:solidFill>
                  <a:latin typeface="微软雅黑" panose="020B0503020204020204" pitchFamily="34" charset="-122"/>
                  <a:ea typeface="微软雅黑" panose="020B0503020204020204" pitchFamily="34" charset="-122"/>
                  <a:cs typeface="Lato Black" charset="0"/>
                </a:rPr>
                <a:t>413</a:t>
              </a:r>
              <a:r>
                <a:rPr lang="zh-CN" altLang="en-US" sz="1600" b="1" dirty="0" smtClean="0">
                  <a:solidFill>
                    <a:srgbClr val="EA5404"/>
                  </a:solidFill>
                  <a:latin typeface="微软雅黑" panose="020B0503020204020204" pitchFamily="34" charset="-122"/>
                  <a:ea typeface="微软雅黑" panose="020B0503020204020204" pitchFamily="34" charset="-122"/>
                  <a:cs typeface="Lato Black" charset="0"/>
                </a:rPr>
                <a:t>万条</a:t>
              </a:r>
              <a:endParaRPr lang="en-US" sz="1600" b="1" dirty="0">
                <a:solidFill>
                  <a:srgbClr val="EA5404"/>
                </a:solidFill>
                <a:latin typeface="微软雅黑" panose="020B0503020204020204" pitchFamily="34" charset="-122"/>
                <a:ea typeface="微软雅黑" panose="020B0503020204020204" pitchFamily="34" charset="-122"/>
                <a:cs typeface="Lato Black" charset="0"/>
              </a:endParaRPr>
            </a:p>
          </p:txBody>
        </p:sp>
        <p:sp>
          <p:nvSpPr>
            <p:cNvPr id="12" name="Subtitle 2"/>
            <p:cNvSpPr txBox="1"/>
            <p:nvPr/>
          </p:nvSpPr>
          <p:spPr>
            <a:xfrm>
              <a:off x="1368592" y="5072486"/>
              <a:ext cx="2320010" cy="3662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zh-CN" altLang="en-US" sz="1050" b="1" dirty="0" smtClean="0">
                  <a:solidFill>
                    <a:srgbClr val="000000"/>
                  </a:solidFill>
                  <a:latin typeface="微软雅黑" panose="020B0503020204020204" pitchFamily="34" charset="-122"/>
                  <a:ea typeface="微软雅黑" panose="020B0503020204020204" pitchFamily="34" charset="-122"/>
                </a:rPr>
                <a:t>发</a:t>
              </a:r>
              <a:r>
                <a:rPr lang="zh-CN" altLang="zh-CN" sz="1050" b="1" dirty="0" smtClean="0">
                  <a:solidFill>
                    <a:srgbClr val="000000"/>
                  </a:solidFill>
                  <a:latin typeface="微软雅黑" panose="020B0503020204020204" pitchFamily="34" charset="-122"/>
                  <a:ea typeface="微软雅黑" panose="020B0503020204020204" pitchFamily="34" charset="-122"/>
                </a:rPr>
                <a:t>送</a:t>
              </a:r>
              <a:r>
                <a:rPr lang="zh-CN" altLang="zh-CN" sz="1050" b="1" dirty="0">
                  <a:solidFill>
                    <a:srgbClr val="000000"/>
                  </a:solidFill>
                  <a:latin typeface="微软雅黑" panose="020B0503020204020204" pitchFamily="34" charset="-122"/>
                  <a:ea typeface="微软雅黑" panose="020B0503020204020204" pitchFamily="34" charset="-122"/>
                </a:rPr>
                <a:t>招聘短</a:t>
              </a:r>
              <a:r>
                <a:rPr lang="zh-CN" altLang="zh-CN" sz="1050" b="1" dirty="0" smtClean="0">
                  <a:solidFill>
                    <a:srgbClr val="000000"/>
                  </a:solidFill>
                  <a:latin typeface="微软雅黑" panose="020B0503020204020204" pitchFamily="34" charset="-122"/>
                  <a:ea typeface="微软雅黑" panose="020B0503020204020204" pitchFamily="34" charset="-122"/>
                </a:rPr>
                <a:t>信</a:t>
              </a:r>
              <a:endParaRPr lang="en-US" sz="1050" dirty="0">
                <a:solidFill>
                  <a:srgbClr val="000000">
                    <a:alpha val="60000"/>
                  </a:srgbClr>
                </a:solidFill>
                <a:latin typeface="微软雅黑" panose="020B0503020204020204" pitchFamily="34" charset="-122"/>
                <a:ea typeface="微软雅黑" panose="020B0503020204020204" pitchFamily="34" charset="-122"/>
                <a:cs typeface="Lato Light" charset="0"/>
              </a:endParaRPr>
            </a:p>
          </p:txBody>
        </p:sp>
      </p:grpSp>
      <p:grpSp>
        <p:nvGrpSpPr>
          <p:cNvPr id="18" name="Group 17"/>
          <p:cNvGrpSpPr/>
          <p:nvPr/>
        </p:nvGrpSpPr>
        <p:grpSpPr>
          <a:xfrm>
            <a:off x="2713671" y="2917828"/>
            <a:ext cx="2320010" cy="712390"/>
            <a:chOff x="1368592" y="4726384"/>
            <a:chExt cx="2320010" cy="712390"/>
          </a:xfrm>
        </p:grpSpPr>
        <p:sp>
          <p:nvSpPr>
            <p:cNvPr id="19" name="TextBox 18"/>
            <p:cNvSpPr txBox="1"/>
            <p:nvPr/>
          </p:nvSpPr>
          <p:spPr>
            <a:xfrm>
              <a:off x="2080405" y="4726384"/>
              <a:ext cx="896399" cy="338554"/>
            </a:xfrm>
            <a:prstGeom prst="rect">
              <a:avLst/>
            </a:prstGeom>
            <a:noFill/>
          </p:spPr>
          <p:txBody>
            <a:bodyPr wrap="none" rtlCol="0" anchor="ctr" anchorCtr="0">
              <a:spAutoFit/>
            </a:bodyPr>
            <a:lstStyle/>
            <a:p>
              <a:pPr algn="ctr"/>
              <a:r>
                <a:rPr lang="en-US" altLang="zh-CN" sz="1600" b="1" dirty="0">
                  <a:solidFill>
                    <a:srgbClr val="EA5404"/>
                  </a:solidFill>
                  <a:latin typeface="微软雅黑" panose="020B0503020204020204" pitchFamily="34" charset="-122"/>
                  <a:ea typeface="微软雅黑" panose="020B0503020204020204" pitchFamily="34" charset="-122"/>
                </a:rPr>
                <a:t>9180</a:t>
              </a:r>
              <a:r>
                <a:rPr lang="zh-CN" altLang="zh-CN" sz="1600" b="1" dirty="0">
                  <a:solidFill>
                    <a:srgbClr val="EA5404"/>
                  </a:solidFill>
                  <a:latin typeface="微软雅黑" panose="020B0503020204020204" pitchFamily="34" charset="-122"/>
                  <a:ea typeface="微软雅黑" panose="020B0503020204020204" pitchFamily="34" charset="-122"/>
                </a:rPr>
                <a:t>名</a:t>
              </a:r>
              <a:endParaRPr lang="en-US" sz="1600" b="1" dirty="0">
                <a:solidFill>
                  <a:srgbClr val="EA5404"/>
                </a:solidFill>
                <a:latin typeface="微软雅黑" panose="020B0503020204020204" pitchFamily="34" charset="-122"/>
                <a:ea typeface="微软雅黑" panose="020B0503020204020204" pitchFamily="34" charset="-122"/>
                <a:cs typeface="Lato Black" charset="0"/>
              </a:endParaRPr>
            </a:p>
          </p:txBody>
        </p:sp>
        <p:sp>
          <p:nvSpPr>
            <p:cNvPr id="20" name="Subtitle 2"/>
            <p:cNvSpPr txBox="1"/>
            <p:nvPr/>
          </p:nvSpPr>
          <p:spPr>
            <a:xfrm>
              <a:off x="1368592" y="5072486"/>
              <a:ext cx="2320010" cy="3662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zh-CN" altLang="zh-CN" sz="1050" b="1" dirty="0" smtClean="0">
                  <a:solidFill>
                    <a:srgbClr val="000000"/>
                  </a:solidFill>
                  <a:latin typeface="微软雅黑" panose="020B0503020204020204" pitchFamily="34" charset="-122"/>
                  <a:ea typeface="微软雅黑" panose="020B0503020204020204" pitchFamily="34" charset="-122"/>
                </a:rPr>
                <a:t>引导返乡</a:t>
              </a:r>
              <a:r>
                <a:rPr lang="zh-CN" altLang="zh-CN" sz="1050" b="1" dirty="0">
                  <a:solidFill>
                    <a:srgbClr val="000000"/>
                  </a:solidFill>
                  <a:latin typeface="微软雅黑" panose="020B0503020204020204" pitchFamily="34" charset="-122"/>
                  <a:ea typeface="微软雅黑" panose="020B0503020204020204" pitchFamily="34" charset="-122"/>
                </a:rPr>
                <a:t>农民工就近就业</a:t>
              </a:r>
              <a:endParaRPr lang="en-US" sz="1050" dirty="0">
                <a:solidFill>
                  <a:srgbClr val="000000">
                    <a:alpha val="60000"/>
                  </a:srgbClr>
                </a:solidFill>
                <a:latin typeface="微软雅黑" panose="020B0503020204020204" pitchFamily="34" charset="-122"/>
                <a:ea typeface="微软雅黑" panose="020B0503020204020204" pitchFamily="34" charset="-122"/>
                <a:cs typeface="Lato Light" charset="0"/>
              </a:endParaRPr>
            </a:p>
          </p:txBody>
        </p:sp>
      </p:grpSp>
      <p:grpSp>
        <p:nvGrpSpPr>
          <p:cNvPr id="22" name="Group 21"/>
          <p:cNvGrpSpPr/>
          <p:nvPr/>
        </p:nvGrpSpPr>
        <p:grpSpPr>
          <a:xfrm>
            <a:off x="4945207" y="4931454"/>
            <a:ext cx="2320010" cy="712390"/>
            <a:chOff x="1368592" y="4726384"/>
            <a:chExt cx="2320010" cy="712390"/>
          </a:xfrm>
        </p:grpSpPr>
        <p:sp>
          <p:nvSpPr>
            <p:cNvPr id="23" name="TextBox 22"/>
            <p:cNvSpPr txBox="1"/>
            <p:nvPr/>
          </p:nvSpPr>
          <p:spPr>
            <a:xfrm>
              <a:off x="2080406" y="4726384"/>
              <a:ext cx="896400" cy="338554"/>
            </a:xfrm>
            <a:prstGeom prst="rect">
              <a:avLst/>
            </a:prstGeom>
            <a:noFill/>
          </p:spPr>
          <p:txBody>
            <a:bodyPr wrap="none" rtlCol="0" anchor="ctr" anchorCtr="0">
              <a:spAutoFit/>
            </a:bodyPr>
            <a:lstStyle/>
            <a:p>
              <a:pPr algn="ctr"/>
              <a:r>
                <a:rPr lang="en-US" sz="1600" b="1" dirty="0" smtClean="0">
                  <a:solidFill>
                    <a:srgbClr val="EA5404"/>
                  </a:solidFill>
                  <a:latin typeface="微软雅黑" panose="020B0503020204020204" pitchFamily="34" charset="-122"/>
                  <a:ea typeface="微软雅黑" panose="020B0503020204020204" pitchFamily="34" charset="-122"/>
                  <a:cs typeface="Lato Black" charset="0"/>
                </a:rPr>
                <a:t>1045</a:t>
              </a:r>
              <a:r>
                <a:rPr lang="zh-CN" altLang="en-US" sz="1600" b="1" dirty="0" smtClean="0">
                  <a:solidFill>
                    <a:srgbClr val="EA5404"/>
                  </a:solidFill>
                  <a:latin typeface="微软雅黑" panose="020B0503020204020204" pitchFamily="34" charset="-122"/>
                  <a:ea typeface="微软雅黑" panose="020B0503020204020204" pitchFamily="34" charset="-122"/>
                  <a:cs typeface="Lato Black" charset="0"/>
                </a:rPr>
                <a:t>个</a:t>
              </a:r>
              <a:endParaRPr lang="en-US" sz="1600" b="1" dirty="0">
                <a:solidFill>
                  <a:srgbClr val="EA5404"/>
                </a:solidFill>
                <a:latin typeface="微软雅黑" panose="020B0503020204020204" pitchFamily="34" charset="-122"/>
                <a:ea typeface="微软雅黑" panose="020B0503020204020204" pitchFamily="34" charset="-122"/>
                <a:cs typeface="Lato Black" charset="0"/>
              </a:endParaRPr>
            </a:p>
          </p:txBody>
        </p:sp>
        <p:sp>
          <p:nvSpPr>
            <p:cNvPr id="24" name="Subtitle 2"/>
            <p:cNvSpPr txBox="1"/>
            <p:nvPr/>
          </p:nvSpPr>
          <p:spPr>
            <a:xfrm>
              <a:off x="1368592" y="5072486"/>
              <a:ext cx="2320010" cy="3662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zh-CN" altLang="zh-CN" sz="1050" b="1" dirty="0">
                  <a:solidFill>
                    <a:srgbClr val="000000"/>
                  </a:solidFill>
                  <a:latin typeface="微软雅黑" panose="020B0503020204020204" pitchFamily="34" charset="-122"/>
                  <a:ea typeface="微软雅黑" panose="020B0503020204020204" pitchFamily="34" charset="-122"/>
                </a:rPr>
                <a:t>开发高校毕业生基层特岗</a:t>
              </a:r>
              <a:endParaRPr lang="en-US" sz="1050" dirty="0">
                <a:solidFill>
                  <a:srgbClr val="000000">
                    <a:alpha val="60000"/>
                  </a:srgbClr>
                </a:solidFill>
                <a:latin typeface="微软雅黑" panose="020B0503020204020204" pitchFamily="34" charset="-122"/>
                <a:ea typeface="微软雅黑" panose="020B0503020204020204" pitchFamily="34" charset="-122"/>
                <a:cs typeface="Lato Light" charset="0"/>
              </a:endParaRPr>
            </a:p>
          </p:txBody>
        </p:sp>
      </p:grpSp>
      <p:grpSp>
        <p:nvGrpSpPr>
          <p:cNvPr id="26" name="Group 25"/>
          <p:cNvGrpSpPr/>
          <p:nvPr/>
        </p:nvGrpSpPr>
        <p:grpSpPr>
          <a:xfrm>
            <a:off x="7140647" y="2917828"/>
            <a:ext cx="2320010" cy="712390"/>
            <a:chOff x="1368592" y="4726384"/>
            <a:chExt cx="2320010" cy="712390"/>
          </a:xfrm>
        </p:grpSpPr>
        <p:sp>
          <p:nvSpPr>
            <p:cNvPr id="27" name="TextBox 26"/>
            <p:cNvSpPr txBox="1"/>
            <p:nvPr/>
          </p:nvSpPr>
          <p:spPr>
            <a:xfrm>
              <a:off x="2080404" y="4726384"/>
              <a:ext cx="896400" cy="338554"/>
            </a:xfrm>
            <a:prstGeom prst="rect">
              <a:avLst/>
            </a:prstGeom>
            <a:noFill/>
          </p:spPr>
          <p:txBody>
            <a:bodyPr wrap="none" rtlCol="0" anchor="ctr" anchorCtr="0">
              <a:spAutoFit/>
            </a:bodyPr>
            <a:lstStyle/>
            <a:p>
              <a:pPr algn="ctr"/>
              <a:r>
                <a:rPr lang="en-US" altLang="zh-CN" sz="1600" b="1" dirty="0" smtClean="0">
                  <a:solidFill>
                    <a:srgbClr val="EA5404"/>
                  </a:solidFill>
                  <a:latin typeface="微软雅黑" panose="020B0503020204020204" pitchFamily="34" charset="-122"/>
                  <a:ea typeface="微软雅黑" panose="020B0503020204020204" pitchFamily="34" charset="-122"/>
                </a:rPr>
                <a:t>1171</a:t>
              </a:r>
              <a:r>
                <a:rPr lang="zh-CN" altLang="zh-CN" sz="1600" b="1" dirty="0" smtClean="0">
                  <a:solidFill>
                    <a:srgbClr val="EA5404"/>
                  </a:solidFill>
                  <a:latin typeface="微软雅黑" panose="020B0503020204020204" pitchFamily="34" charset="-122"/>
                  <a:ea typeface="微软雅黑" panose="020B0503020204020204" pitchFamily="34" charset="-122"/>
                </a:rPr>
                <a:t>个</a:t>
              </a:r>
              <a:endParaRPr lang="en-US" sz="1600" b="1" dirty="0">
                <a:solidFill>
                  <a:srgbClr val="EA5404"/>
                </a:solidFill>
                <a:latin typeface="微软雅黑" panose="020B0503020204020204" pitchFamily="34" charset="-122"/>
                <a:ea typeface="微软雅黑" panose="020B0503020204020204" pitchFamily="34" charset="-122"/>
                <a:cs typeface="Lato Black" charset="0"/>
              </a:endParaRPr>
            </a:p>
          </p:txBody>
        </p:sp>
        <p:sp>
          <p:nvSpPr>
            <p:cNvPr id="28" name="Subtitle 2"/>
            <p:cNvSpPr txBox="1"/>
            <p:nvPr/>
          </p:nvSpPr>
          <p:spPr>
            <a:xfrm>
              <a:off x="1368592" y="5072486"/>
              <a:ext cx="2320010" cy="3662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zh-CN" altLang="zh-CN" sz="1050" b="1" dirty="0">
                  <a:solidFill>
                    <a:srgbClr val="000000"/>
                  </a:solidFill>
                  <a:latin typeface="微软雅黑" panose="020B0503020204020204" pitchFamily="34" charset="-122"/>
                  <a:ea typeface="微软雅黑" panose="020B0503020204020204" pitchFamily="34" charset="-122"/>
                </a:rPr>
                <a:t>高校毕业生就业见习岗位</a:t>
              </a:r>
              <a:endParaRPr lang="en-US" sz="1050" dirty="0">
                <a:solidFill>
                  <a:srgbClr val="000000">
                    <a:alpha val="60000"/>
                  </a:srgbClr>
                </a:solidFill>
                <a:latin typeface="微软雅黑" panose="020B0503020204020204" pitchFamily="34" charset="-122"/>
                <a:ea typeface="微软雅黑" panose="020B0503020204020204" pitchFamily="34" charset="-122"/>
                <a:cs typeface="Lato Light" charset="0"/>
              </a:endParaRPr>
            </a:p>
          </p:txBody>
        </p:sp>
      </p:grpSp>
      <p:sp>
        <p:nvSpPr>
          <p:cNvPr id="36" name="Shape 3657"/>
          <p:cNvSpPr/>
          <p:nvPr/>
        </p:nvSpPr>
        <p:spPr>
          <a:xfrm>
            <a:off x="8072052" y="2286622"/>
            <a:ext cx="457200" cy="457200"/>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7"/>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89"/>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5"/>
                  <a:pt x="10174" y="21600"/>
                  <a:pt x="10309" y="21600"/>
                </a:cubicBezTo>
                <a:cubicBezTo>
                  <a:pt x="10445" y="21600"/>
                  <a:pt x="10567" y="21545"/>
                  <a:pt x="10656" y="21456"/>
                </a:cubicBezTo>
                <a:lnTo>
                  <a:pt x="18511" y="13602"/>
                </a:lnTo>
                <a:cubicBezTo>
                  <a:pt x="18600" y="13513"/>
                  <a:pt x="18655" y="13390"/>
                  <a:pt x="18655" y="13255"/>
                </a:cubicBezTo>
                <a:cubicBezTo>
                  <a:pt x="18655" y="13119"/>
                  <a:pt x="18599" y="12997"/>
                  <a:pt x="18511" y="12907"/>
                </a:cubicBezTo>
                <a:cubicBezTo>
                  <a:pt x="18511" y="12907"/>
                  <a:pt x="8693" y="3089"/>
                  <a:pt x="8693" y="3089"/>
                </a:cubicBezTo>
                <a:close/>
                <a:moveTo>
                  <a:pt x="7855" y="15218"/>
                </a:moveTo>
                <a:cubicBezTo>
                  <a:pt x="7855" y="15490"/>
                  <a:pt x="8074" y="15709"/>
                  <a:pt x="8345" y="15709"/>
                </a:cubicBezTo>
                <a:cubicBezTo>
                  <a:pt x="8481" y="15709"/>
                  <a:pt x="8604" y="15654"/>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0"/>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7"/>
                  <a:pt x="19145" y="11782"/>
                </a:cubicBezTo>
                <a:cubicBezTo>
                  <a:pt x="19145" y="12053"/>
                  <a:pt x="19366" y="12274"/>
                  <a:pt x="19636" y="12274"/>
                </a:cubicBezTo>
                <a:cubicBezTo>
                  <a:pt x="19772" y="12274"/>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4"/>
                </a:cubicBezTo>
                <a:cubicBezTo>
                  <a:pt x="11782" y="12002"/>
                  <a:pt x="11562" y="11782"/>
                  <a:pt x="11291" y="11782"/>
                </a:cubicBezTo>
                <a:cubicBezTo>
                  <a:pt x="11156" y="11782"/>
                  <a:pt x="11033" y="11837"/>
                  <a:pt x="10944" y="11926"/>
                </a:cubicBezTo>
                <a:lnTo>
                  <a:pt x="9962" y="12907"/>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2">
              <a:lumMod val="50000"/>
            </a:schemeClr>
          </a:solidFill>
          <a:ln w="12700">
            <a:miter lim="400000"/>
          </a:ln>
        </p:spPr>
        <p:txBody>
          <a:bodyPr lIns="38100" tIns="38100" rIns="38100" bIns="38100" anchor="ctr"/>
          <a:lstStyle/>
          <a:p>
            <a:endParaRPr>
              <a:solidFill>
                <a:prstClr val="black"/>
              </a:solidFill>
            </a:endParaRPr>
          </a:p>
        </p:txBody>
      </p:sp>
      <p:grpSp>
        <p:nvGrpSpPr>
          <p:cNvPr id="31" name="Group 9"/>
          <p:cNvGrpSpPr/>
          <p:nvPr/>
        </p:nvGrpSpPr>
        <p:grpSpPr>
          <a:xfrm>
            <a:off x="486326" y="4931454"/>
            <a:ext cx="2320010" cy="712390"/>
            <a:chOff x="1368592" y="4726384"/>
            <a:chExt cx="2320010" cy="712390"/>
          </a:xfrm>
        </p:grpSpPr>
        <p:sp>
          <p:nvSpPr>
            <p:cNvPr id="38" name="TextBox 37"/>
            <p:cNvSpPr txBox="1"/>
            <p:nvPr/>
          </p:nvSpPr>
          <p:spPr>
            <a:xfrm>
              <a:off x="2143723" y="4726384"/>
              <a:ext cx="769762" cy="338554"/>
            </a:xfrm>
            <a:prstGeom prst="rect">
              <a:avLst/>
            </a:prstGeom>
            <a:noFill/>
          </p:spPr>
          <p:txBody>
            <a:bodyPr wrap="none" rtlCol="0" anchor="ctr" anchorCtr="0">
              <a:spAutoFit/>
            </a:bodyPr>
            <a:lstStyle/>
            <a:p>
              <a:pPr algn="ctr"/>
              <a:r>
                <a:rPr lang="en-US" altLang="zh-CN" sz="1600" b="1" dirty="0">
                  <a:solidFill>
                    <a:srgbClr val="EA5404"/>
                  </a:solidFill>
                  <a:latin typeface="微软雅黑" panose="020B0503020204020204" pitchFamily="34" charset="-122"/>
                  <a:ea typeface="微软雅黑" panose="020B0503020204020204" pitchFamily="34" charset="-122"/>
                </a:rPr>
                <a:t>527</a:t>
              </a:r>
              <a:r>
                <a:rPr lang="zh-CN" altLang="zh-CN" sz="1600" b="1" dirty="0">
                  <a:solidFill>
                    <a:srgbClr val="EA5404"/>
                  </a:solidFill>
                  <a:latin typeface="微软雅黑" panose="020B0503020204020204" pitchFamily="34" charset="-122"/>
                  <a:ea typeface="微软雅黑" panose="020B0503020204020204" pitchFamily="34" charset="-122"/>
                </a:rPr>
                <a:t>个</a:t>
              </a:r>
              <a:endParaRPr lang="en-US" sz="1600" b="1" dirty="0">
                <a:solidFill>
                  <a:srgbClr val="EA5404"/>
                </a:solidFill>
                <a:latin typeface="微软雅黑" panose="020B0503020204020204" pitchFamily="34" charset="-122"/>
                <a:ea typeface="微软雅黑" panose="020B0503020204020204" pitchFamily="34" charset="-122"/>
                <a:cs typeface="Lato Black" charset="0"/>
              </a:endParaRPr>
            </a:p>
          </p:txBody>
        </p:sp>
        <p:sp>
          <p:nvSpPr>
            <p:cNvPr id="39" name="Subtitle 2"/>
            <p:cNvSpPr txBox="1"/>
            <p:nvPr/>
          </p:nvSpPr>
          <p:spPr>
            <a:xfrm>
              <a:off x="1368592" y="5072486"/>
              <a:ext cx="2320010" cy="3662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zh-CN" altLang="zh-CN" sz="1050" b="1" dirty="0">
                  <a:solidFill>
                    <a:srgbClr val="000000"/>
                  </a:solidFill>
                  <a:latin typeface="微软雅黑" panose="020B0503020204020204" pitchFamily="34" charset="-122"/>
                  <a:ea typeface="微软雅黑" panose="020B0503020204020204" pitchFamily="34" charset="-122"/>
                </a:rPr>
                <a:t>机关事业单位就业见习岗位</a:t>
              </a:r>
              <a:endParaRPr lang="en-US" sz="1050" dirty="0">
                <a:solidFill>
                  <a:srgbClr val="000000">
                    <a:alpha val="60000"/>
                  </a:srgbClr>
                </a:solidFill>
                <a:latin typeface="微软雅黑" panose="020B0503020204020204" pitchFamily="34" charset="-122"/>
                <a:ea typeface="微软雅黑" panose="020B0503020204020204" pitchFamily="34" charset="-122"/>
                <a:cs typeface="Lato Light" charset="0"/>
              </a:endParaRPr>
            </a:p>
          </p:txBody>
        </p:sp>
      </p:grpSp>
      <p:sp>
        <p:nvSpPr>
          <p:cNvPr id="37" name="Shape 3692"/>
          <p:cNvSpPr/>
          <p:nvPr/>
        </p:nvSpPr>
        <p:spPr>
          <a:xfrm>
            <a:off x="1417731" y="4203595"/>
            <a:ext cx="457200" cy="457200"/>
          </a:xfrm>
          <a:custGeom>
            <a:avLst/>
            <a:gdLst/>
            <a:ahLst/>
            <a:cxnLst>
              <a:cxn ang="0">
                <a:pos x="wd2" y="hd2"/>
              </a:cxn>
              <a:cxn ang="5400000">
                <a:pos x="wd2" y="hd2"/>
              </a:cxn>
              <a:cxn ang="10800000">
                <a:pos x="wd2" y="hd2"/>
              </a:cxn>
              <a:cxn ang="16200000">
                <a:pos x="wd2" y="hd2"/>
              </a:cxn>
            </a:cxnLst>
            <a:rect l="0" t="0" r="r" b="b"/>
            <a:pathLst>
              <a:path w="21600" h="21583" extrusionOk="0">
                <a:moveTo>
                  <a:pt x="12363" y="11941"/>
                </a:moveTo>
                <a:lnTo>
                  <a:pt x="13061" y="14034"/>
                </a:lnTo>
                <a:lnTo>
                  <a:pt x="11365" y="12790"/>
                </a:lnTo>
                <a:lnTo>
                  <a:pt x="10785" y="12365"/>
                </a:lnTo>
                <a:lnTo>
                  <a:pt x="10204" y="12790"/>
                </a:lnTo>
                <a:lnTo>
                  <a:pt x="8508" y="14034"/>
                </a:lnTo>
                <a:lnTo>
                  <a:pt x="9206" y="11941"/>
                </a:lnTo>
                <a:lnTo>
                  <a:pt x="9426" y="11282"/>
                </a:lnTo>
                <a:lnTo>
                  <a:pt x="8877" y="10857"/>
                </a:lnTo>
                <a:lnTo>
                  <a:pt x="7510" y="9794"/>
                </a:lnTo>
                <a:lnTo>
                  <a:pt x="9790" y="9794"/>
                </a:lnTo>
                <a:lnTo>
                  <a:pt x="10030" y="9160"/>
                </a:lnTo>
                <a:lnTo>
                  <a:pt x="10785" y="7162"/>
                </a:lnTo>
                <a:lnTo>
                  <a:pt x="11540" y="9160"/>
                </a:lnTo>
                <a:lnTo>
                  <a:pt x="11779" y="9794"/>
                </a:lnTo>
                <a:lnTo>
                  <a:pt x="14059" y="9794"/>
                </a:lnTo>
                <a:lnTo>
                  <a:pt x="12692" y="10857"/>
                </a:lnTo>
                <a:lnTo>
                  <a:pt x="12144" y="11282"/>
                </a:lnTo>
                <a:cubicBezTo>
                  <a:pt x="12144" y="11282"/>
                  <a:pt x="12363" y="11941"/>
                  <a:pt x="12363" y="11941"/>
                </a:cubicBezTo>
                <a:close/>
                <a:moveTo>
                  <a:pt x="12458" y="8813"/>
                </a:moveTo>
                <a:lnTo>
                  <a:pt x="10785" y="4384"/>
                </a:lnTo>
                <a:lnTo>
                  <a:pt x="9111" y="8813"/>
                </a:lnTo>
                <a:lnTo>
                  <a:pt x="4648" y="8813"/>
                </a:lnTo>
                <a:lnTo>
                  <a:pt x="8275" y="11631"/>
                </a:lnTo>
                <a:lnTo>
                  <a:pt x="6601" y="16647"/>
                </a:lnTo>
                <a:lnTo>
                  <a:pt x="10785" y="13581"/>
                </a:lnTo>
                <a:lnTo>
                  <a:pt x="14969" y="16647"/>
                </a:lnTo>
                <a:lnTo>
                  <a:pt x="13295" y="11631"/>
                </a:lnTo>
                <a:lnTo>
                  <a:pt x="16921" y="8813"/>
                </a:lnTo>
                <a:cubicBezTo>
                  <a:pt x="16921" y="8813"/>
                  <a:pt x="12458" y="8813"/>
                  <a:pt x="12458" y="8813"/>
                </a:cubicBezTo>
                <a:close/>
                <a:moveTo>
                  <a:pt x="10800" y="20592"/>
                </a:moveTo>
                <a:cubicBezTo>
                  <a:pt x="9796" y="20381"/>
                  <a:pt x="982" y="17398"/>
                  <a:pt x="982" y="12263"/>
                </a:cubicBezTo>
                <a:cubicBezTo>
                  <a:pt x="982" y="7469"/>
                  <a:pt x="2322" y="2919"/>
                  <a:pt x="2778" y="1179"/>
                </a:cubicBezTo>
                <a:cubicBezTo>
                  <a:pt x="4022" y="1720"/>
                  <a:pt x="7232" y="2943"/>
                  <a:pt x="10800" y="2943"/>
                </a:cubicBezTo>
                <a:cubicBezTo>
                  <a:pt x="14368" y="2943"/>
                  <a:pt x="17578" y="1720"/>
                  <a:pt x="18823" y="1179"/>
                </a:cubicBezTo>
                <a:cubicBezTo>
                  <a:pt x="19278" y="2918"/>
                  <a:pt x="20618" y="7465"/>
                  <a:pt x="20618" y="12263"/>
                </a:cubicBezTo>
                <a:cubicBezTo>
                  <a:pt x="20618" y="17393"/>
                  <a:pt x="11803" y="20381"/>
                  <a:pt x="10800" y="20592"/>
                </a:cubicBezTo>
                <a:moveTo>
                  <a:pt x="19617" y="357"/>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6"/>
                  <a:pt x="2257" y="42"/>
                </a:cubicBezTo>
                <a:cubicBezTo>
                  <a:pt x="2124" y="101"/>
                  <a:pt x="2023" y="216"/>
                  <a:pt x="1983" y="357"/>
                </a:cubicBezTo>
                <a:cubicBezTo>
                  <a:pt x="1963" y="426"/>
                  <a:pt x="0" y="6377"/>
                  <a:pt x="0" y="12263"/>
                </a:cubicBezTo>
                <a:cubicBezTo>
                  <a:pt x="0" y="18484"/>
                  <a:pt x="10271" y="21491"/>
                  <a:pt x="10708" y="21574"/>
                </a:cubicBezTo>
                <a:cubicBezTo>
                  <a:pt x="10739" y="21580"/>
                  <a:pt x="10769" y="21583"/>
                  <a:pt x="10800" y="21583"/>
                </a:cubicBezTo>
                <a:cubicBezTo>
                  <a:pt x="10831" y="21583"/>
                  <a:pt x="10862" y="21580"/>
                  <a:pt x="10892" y="21574"/>
                </a:cubicBezTo>
                <a:cubicBezTo>
                  <a:pt x="11329" y="21491"/>
                  <a:pt x="21600" y="18484"/>
                  <a:pt x="21600" y="12263"/>
                </a:cubicBezTo>
                <a:cubicBezTo>
                  <a:pt x="21600" y="6377"/>
                  <a:pt x="19637" y="426"/>
                  <a:pt x="19617" y="357"/>
                </a:cubicBezTo>
              </a:path>
            </a:pathLst>
          </a:custGeom>
          <a:solidFill>
            <a:schemeClr val="bg2">
              <a:lumMod val="50000"/>
            </a:schemeClr>
          </a:solidFill>
          <a:ln w="12700">
            <a:miter lim="400000"/>
          </a:ln>
        </p:spPr>
        <p:txBody>
          <a:bodyPr lIns="38100" tIns="38100" rIns="38100" bIns="38100" anchor="ctr"/>
          <a:lstStyle/>
          <a:p>
            <a:endParaRPr>
              <a:solidFill>
                <a:prstClr val="black"/>
              </a:solidFill>
            </a:endParaRPr>
          </a:p>
        </p:txBody>
      </p:sp>
      <p:grpSp>
        <p:nvGrpSpPr>
          <p:cNvPr id="41" name="Group 17"/>
          <p:cNvGrpSpPr/>
          <p:nvPr/>
        </p:nvGrpSpPr>
        <p:grpSpPr>
          <a:xfrm>
            <a:off x="2713671" y="4931454"/>
            <a:ext cx="2320010" cy="712390"/>
            <a:chOff x="1368592" y="4726384"/>
            <a:chExt cx="2320010" cy="712390"/>
          </a:xfrm>
        </p:grpSpPr>
        <p:sp>
          <p:nvSpPr>
            <p:cNvPr id="43" name="TextBox 42"/>
            <p:cNvSpPr txBox="1"/>
            <p:nvPr/>
          </p:nvSpPr>
          <p:spPr>
            <a:xfrm>
              <a:off x="2207044" y="4726384"/>
              <a:ext cx="643125" cy="338554"/>
            </a:xfrm>
            <a:prstGeom prst="rect">
              <a:avLst/>
            </a:prstGeom>
            <a:noFill/>
          </p:spPr>
          <p:txBody>
            <a:bodyPr wrap="none" rtlCol="0" anchor="ctr" anchorCtr="0">
              <a:spAutoFit/>
            </a:bodyPr>
            <a:lstStyle/>
            <a:p>
              <a:pPr algn="ctr"/>
              <a:r>
                <a:rPr lang="en-US" altLang="zh-CN" sz="1600" b="1" dirty="0" smtClean="0">
                  <a:solidFill>
                    <a:srgbClr val="EA5404"/>
                  </a:solidFill>
                  <a:latin typeface="微软雅黑" panose="020B0503020204020204" pitchFamily="34" charset="-122"/>
                  <a:ea typeface="微软雅黑" panose="020B0503020204020204" pitchFamily="34" charset="-122"/>
                  <a:cs typeface="Lato Black" charset="0"/>
                </a:rPr>
                <a:t>48</a:t>
              </a:r>
              <a:r>
                <a:rPr lang="zh-CN" altLang="en-US" sz="1600" b="1" dirty="0" smtClean="0">
                  <a:solidFill>
                    <a:srgbClr val="EA5404"/>
                  </a:solidFill>
                  <a:latin typeface="微软雅黑" panose="020B0503020204020204" pitchFamily="34" charset="-122"/>
                  <a:ea typeface="微软雅黑" panose="020B0503020204020204" pitchFamily="34" charset="-122"/>
                  <a:cs typeface="Lato Black" charset="0"/>
                </a:rPr>
                <a:t>个</a:t>
              </a:r>
              <a:endParaRPr lang="en-US" sz="1600" b="1" dirty="0">
                <a:solidFill>
                  <a:srgbClr val="EA5404"/>
                </a:solidFill>
                <a:latin typeface="微软雅黑" panose="020B0503020204020204" pitchFamily="34" charset="-122"/>
                <a:ea typeface="微软雅黑" panose="020B0503020204020204" pitchFamily="34" charset="-122"/>
                <a:cs typeface="Lato Black" charset="0"/>
              </a:endParaRPr>
            </a:p>
          </p:txBody>
        </p:sp>
        <p:sp>
          <p:nvSpPr>
            <p:cNvPr id="44" name="Subtitle 2"/>
            <p:cNvSpPr txBox="1"/>
            <p:nvPr/>
          </p:nvSpPr>
          <p:spPr>
            <a:xfrm>
              <a:off x="1368592" y="5072486"/>
              <a:ext cx="2320010" cy="3662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zh-CN" altLang="zh-CN" sz="1050" b="1" dirty="0">
                  <a:solidFill>
                    <a:srgbClr val="000000"/>
                  </a:solidFill>
                  <a:latin typeface="微软雅黑" panose="020B0503020204020204" pitchFamily="34" charset="-122"/>
                  <a:ea typeface="微软雅黑" panose="020B0503020204020204" pitchFamily="34" charset="-122"/>
                </a:rPr>
                <a:t>三支一扶岗位</a:t>
              </a:r>
              <a:endParaRPr lang="en-US" sz="1050" dirty="0">
                <a:solidFill>
                  <a:srgbClr val="000000">
                    <a:alpha val="60000"/>
                  </a:srgbClr>
                </a:solidFill>
                <a:latin typeface="微软雅黑" panose="020B0503020204020204" pitchFamily="34" charset="-122"/>
                <a:ea typeface="微软雅黑" panose="020B0503020204020204" pitchFamily="34" charset="-122"/>
                <a:cs typeface="Lato Light" charset="0"/>
              </a:endParaRPr>
            </a:p>
          </p:txBody>
        </p:sp>
      </p:grpSp>
      <p:sp>
        <p:nvSpPr>
          <p:cNvPr id="42" name="Shape 3717"/>
          <p:cNvSpPr/>
          <p:nvPr/>
        </p:nvSpPr>
        <p:spPr>
          <a:xfrm>
            <a:off x="3645076" y="4203595"/>
            <a:ext cx="457200" cy="4572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2">
              <a:lumMod val="50000"/>
            </a:schemeClr>
          </a:solidFill>
          <a:ln w="12700">
            <a:miter lim="400000"/>
          </a:ln>
        </p:spPr>
        <p:txBody>
          <a:bodyPr lIns="38100" tIns="38100" rIns="38100" bIns="38100" anchor="ctr"/>
          <a:lstStyle/>
          <a:p>
            <a:endParaRPr>
              <a:solidFill>
                <a:prstClr val="black"/>
              </a:solidFill>
            </a:endParaRPr>
          </a:p>
        </p:txBody>
      </p:sp>
      <p:grpSp>
        <p:nvGrpSpPr>
          <p:cNvPr id="46" name="Group 21"/>
          <p:cNvGrpSpPr/>
          <p:nvPr/>
        </p:nvGrpSpPr>
        <p:grpSpPr>
          <a:xfrm>
            <a:off x="4945207" y="2917828"/>
            <a:ext cx="2320010" cy="712390"/>
            <a:chOff x="1368592" y="4726384"/>
            <a:chExt cx="2320010" cy="712390"/>
          </a:xfrm>
        </p:grpSpPr>
        <p:sp>
          <p:nvSpPr>
            <p:cNvPr id="48" name="TextBox 47"/>
            <p:cNvSpPr txBox="1"/>
            <p:nvPr/>
          </p:nvSpPr>
          <p:spPr>
            <a:xfrm>
              <a:off x="2080406" y="4726384"/>
              <a:ext cx="896400" cy="338554"/>
            </a:xfrm>
            <a:prstGeom prst="rect">
              <a:avLst/>
            </a:prstGeom>
            <a:noFill/>
          </p:spPr>
          <p:txBody>
            <a:bodyPr wrap="none" rtlCol="0" anchor="ctr" anchorCtr="0">
              <a:spAutoFit/>
            </a:bodyPr>
            <a:lstStyle/>
            <a:p>
              <a:pPr algn="ctr"/>
              <a:r>
                <a:rPr lang="en-US" altLang="zh-CN" sz="1600" b="1" dirty="0" smtClean="0">
                  <a:solidFill>
                    <a:srgbClr val="EA5404"/>
                  </a:solidFill>
                  <a:latin typeface="微软雅黑" panose="020B0503020204020204" pitchFamily="34" charset="-122"/>
                  <a:ea typeface="微软雅黑" panose="020B0503020204020204" pitchFamily="34" charset="-122"/>
                </a:rPr>
                <a:t>4129</a:t>
              </a:r>
              <a:r>
                <a:rPr lang="zh-CN" altLang="en-US" sz="1600" b="1" dirty="0" smtClean="0">
                  <a:solidFill>
                    <a:srgbClr val="EA5404"/>
                  </a:solidFill>
                  <a:latin typeface="微软雅黑" panose="020B0503020204020204" pitchFamily="34" charset="-122"/>
                  <a:ea typeface="微软雅黑" panose="020B0503020204020204" pitchFamily="34" charset="-122"/>
                </a:rPr>
                <a:t>人</a:t>
              </a:r>
              <a:endParaRPr lang="en-US" sz="1600" b="1" dirty="0">
                <a:solidFill>
                  <a:srgbClr val="EA5404"/>
                </a:solidFill>
                <a:latin typeface="微软雅黑" panose="020B0503020204020204" pitchFamily="34" charset="-122"/>
                <a:ea typeface="微软雅黑" panose="020B0503020204020204" pitchFamily="34" charset="-122"/>
                <a:cs typeface="Lato Black" charset="0"/>
              </a:endParaRPr>
            </a:p>
          </p:txBody>
        </p:sp>
        <p:sp>
          <p:nvSpPr>
            <p:cNvPr id="49" name="Subtitle 2"/>
            <p:cNvSpPr txBox="1"/>
            <p:nvPr/>
          </p:nvSpPr>
          <p:spPr>
            <a:xfrm>
              <a:off x="1368592" y="5072486"/>
              <a:ext cx="2320010" cy="3662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zh-CN" altLang="zh-CN" sz="1050" b="1" dirty="0">
                  <a:solidFill>
                    <a:srgbClr val="000000"/>
                  </a:solidFill>
                  <a:latin typeface="微软雅黑" panose="020B0503020204020204" pitchFamily="34" charset="-122"/>
                  <a:ea typeface="微软雅黑" panose="020B0503020204020204" pitchFamily="34" charset="-122"/>
                </a:rPr>
                <a:t>累计帮扶就业困难人员</a:t>
              </a:r>
              <a:endParaRPr lang="en-US" sz="1050" dirty="0">
                <a:solidFill>
                  <a:srgbClr val="000000">
                    <a:alpha val="60000"/>
                  </a:srgbClr>
                </a:solidFill>
                <a:latin typeface="微软雅黑" panose="020B0503020204020204" pitchFamily="34" charset="-122"/>
                <a:ea typeface="微软雅黑" panose="020B0503020204020204" pitchFamily="34" charset="-122"/>
                <a:cs typeface="Lato Light" charset="0"/>
              </a:endParaRPr>
            </a:p>
          </p:txBody>
        </p:sp>
      </p:grpSp>
      <p:sp>
        <p:nvSpPr>
          <p:cNvPr id="47" name="Shape 3744"/>
          <p:cNvSpPr/>
          <p:nvPr/>
        </p:nvSpPr>
        <p:spPr>
          <a:xfrm>
            <a:off x="5876612" y="2286622"/>
            <a:ext cx="457200" cy="457200"/>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8"/>
                  <a:pt x="2726" y="9327"/>
                  <a:pt x="2455" y="9327"/>
                </a:cubicBezTo>
                <a:cubicBezTo>
                  <a:pt x="2183" y="9327"/>
                  <a:pt x="1964" y="9548"/>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0"/>
                  <a:pt x="2183" y="21600"/>
                  <a:pt x="2455" y="21600"/>
                </a:cubicBezTo>
                <a:cubicBezTo>
                  <a:pt x="2726" y="21600"/>
                  <a:pt x="2945" y="21380"/>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1"/>
                  <a:pt x="12983" y="16691"/>
                  <a:pt x="13255" y="16691"/>
                </a:cubicBezTo>
                <a:cubicBezTo>
                  <a:pt x="13526" y="16691"/>
                  <a:pt x="13745" y="16471"/>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8"/>
                  <a:pt x="4690" y="9327"/>
                  <a:pt x="4418" y="9327"/>
                </a:cubicBezTo>
                <a:cubicBezTo>
                  <a:pt x="4147" y="9327"/>
                  <a:pt x="3927" y="9548"/>
                  <a:pt x="3927" y="9818"/>
                </a:cubicBezTo>
                <a:cubicBezTo>
                  <a:pt x="3927" y="10090"/>
                  <a:pt x="4147" y="10309"/>
                  <a:pt x="4418" y="10309"/>
                </a:cubicBezTo>
                <a:moveTo>
                  <a:pt x="12273" y="3927"/>
                </a:moveTo>
                <a:lnTo>
                  <a:pt x="5400" y="3927"/>
                </a:lnTo>
                <a:cubicBezTo>
                  <a:pt x="5129" y="3927"/>
                  <a:pt x="4909" y="4148"/>
                  <a:pt x="4909" y="4418"/>
                </a:cubicBezTo>
                <a:cubicBezTo>
                  <a:pt x="4909" y="4690"/>
                  <a:pt x="5129" y="4909"/>
                  <a:pt x="5400" y="4909"/>
                </a:cubicBezTo>
                <a:lnTo>
                  <a:pt x="12273" y="4909"/>
                </a:lnTo>
                <a:cubicBezTo>
                  <a:pt x="12544" y="4909"/>
                  <a:pt x="12764" y="4690"/>
                  <a:pt x="12764" y="4418"/>
                </a:cubicBezTo>
                <a:cubicBezTo>
                  <a:pt x="12764" y="4148"/>
                  <a:pt x="12544" y="3927"/>
                  <a:pt x="12273" y="3927"/>
                </a:cubicBezTo>
              </a:path>
            </a:pathLst>
          </a:custGeom>
          <a:solidFill>
            <a:schemeClr val="bg2">
              <a:lumMod val="50000"/>
            </a:schemeClr>
          </a:solidFill>
          <a:ln w="12700">
            <a:miter lim="400000"/>
          </a:ln>
        </p:spPr>
        <p:txBody>
          <a:bodyPr lIns="38100" tIns="38100" rIns="38100" bIns="38100" anchor="ctr"/>
          <a:lstStyle/>
          <a:p>
            <a:endParaRPr>
              <a:solidFill>
                <a:prstClr val="black"/>
              </a:solidFill>
            </a:endParaRPr>
          </a:p>
        </p:txBody>
      </p:sp>
      <p:grpSp>
        <p:nvGrpSpPr>
          <p:cNvPr id="51" name="Group 25"/>
          <p:cNvGrpSpPr/>
          <p:nvPr/>
        </p:nvGrpSpPr>
        <p:grpSpPr>
          <a:xfrm>
            <a:off x="7140647" y="4931454"/>
            <a:ext cx="2320010" cy="712390"/>
            <a:chOff x="1368592" y="4726384"/>
            <a:chExt cx="2320010" cy="712390"/>
          </a:xfrm>
        </p:grpSpPr>
        <p:sp>
          <p:nvSpPr>
            <p:cNvPr id="53" name="TextBox 52"/>
            <p:cNvSpPr txBox="1"/>
            <p:nvPr/>
          </p:nvSpPr>
          <p:spPr>
            <a:xfrm>
              <a:off x="2017086" y="4726384"/>
              <a:ext cx="1023037" cy="338554"/>
            </a:xfrm>
            <a:prstGeom prst="rect">
              <a:avLst/>
            </a:prstGeom>
            <a:noFill/>
          </p:spPr>
          <p:txBody>
            <a:bodyPr wrap="none" rtlCol="0" anchor="ctr" anchorCtr="0">
              <a:spAutoFit/>
            </a:bodyPr>
            <a:lstStyle/>
            <a:p>
              <a:pPr algn="ctr"/>
              <a:r>
                <a:rPr lang="en-US" altLang="zh-CN" sz="1600" b="1" dirty="0" smtClean="0">
                  <a:solidFill>
                    <a:srgbClr val="EA5404"/>
                  </a:solidFill>
                  <a:latin typeface="微软雅黑" panose="020B0503020204020204" pitchFamily="34" charset="-122"/>
                  <a:ea typeface="微软雅黑" panose="020B0503020204020204" pitchFamily="34" charset="-122"/>
                </a:rPr>
                <a:t>18717</a:t>
              </a:r>
              <a:r>
                <a:rPr lang="zh-CN" altLang="en-US" sz="1600" b="1" dirty="0" smtClean="0">
                  <a:solidFill>
                    <a:srgbClr val="EA5404"/>
                  </a:solidFill>
                  <a:latin typeface="微软雅黑" panose="020B0503020204020204" pitchFamily="34" charset="-122"/>
                  <a:ea typeface="微软雅黑" panose="020B0503020204020204" pitchFamily="34" charset="-122"/>
                </a:rPr>
                <a:t>人</a:t>
              </a:r>
              <a:endParaRPr lang="en-US" sz="1600" b="1" dirty="0">
                <a:solidFill>
                  <a:srgbClr val="EA5404"/>
                </a:solidFill>
                <a:latin typeface="微软雅黑" panose="020B0503020204020204" pitchFamily="34" charset="-122"/>
                <a:ea typeface="微软雅黑" panose="020B0503020204020204" pitchFamily="34" charset="-122"/>
                <a:cs typeface="Lato Black" charset="0"/>
              </a:endParaRPr>
            </a:p>
          </p:txBody>
        </p:sp>
        <p:sp>
          <p:nvSpPr>
            <p:cNvPr id="54" name="Subtitle 2"/>
            <p:cNvSpPr txBox="1"/>
            <p:nvPr/>
          </p:nvSpPr>
          <p:spPr>
            <a:xfrm>
              <a:off x="1368592" y="5072486"/>
              <a:ext cx="2320010" cy="3662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zh-CN" altLang="zh-CN" sz="1050" b="1" dirty="0">
                  <a:solidFill>
                    <a:srgbClr val="000000"/>
                  </a:solidFill>
                  <a:latin typeface="微软雅黑" panose="020B0503020204020204" pitchFamily="34" charset="-122"/>
                  <a:ea typeface="微软雅黑" panose="020B0503020204020204" pitchFamily="34" charset="-122"/>
                </a:rPr>
                <a:t>实现失业人员再就业</a:t>
              </a:r>
              <a:endParaRPr lang="en-US" sz="1050" dirty="0">
                <a:solidFill>
                  <a:srgbClr val="000000">
                    <a:alpha val="60000"/>
                  </a:srgbClr>
                </a:solidFill>
                <a:latin typeface="微软雅黑" panose="020B0503020204020204" pitchFamily="34" charset="-122"/>
                <a:ea typeface="微软雅黑" panose="020B0503020204020204" pitchFamily="34" charset="-122"/>
                <a:cs typeface="Lato Light" charset="0"/>
              </a:endParaRPr>
            </a:p>
          </p:txBody>
        </p:sp>
      </p:grpSp>
      <p:grpSp>
        <p:nvGrpSpPr>
          <p:cNvPr id="57" name="Group 25"/>
          <p:cNvGrpSpPr/>
          <p:nvPr/>
        </p:nvGrpSpPr>
        <p:grpSpPr>
          <a:xfrm>
            <a:off x="9460657" y="2917828"/>
            <a:ext cx="2320010" cy="712390"/>
            <a:chOff x="1368592" y="4726384"/>
            <a:chExt cx="2320010" cy="712390"/>
          </a:xfrm>
        </p:grpSpPr>
        <p:sp>
          <p:nvSpPr>
            <p:cNvPr id="59" name="TextBox 58"/>
            <p:cNvSpPr txBox="1"/>
            <p:nvPr/>
          </p:nvSpPr>
          <p:spPr>
            <a:xfrm>
              <a:off x="2074793" y="4726384"/>
              <a:ext cx="907621" cy="338554"/>
            </a:xfrm>
            <a:prstGeom prst="rect">
              <a:avLst/>
            </a:prstGeom>
            <a:noFill/>
          </p:spPr>
          <p:txBody>
            <a:bodyPr wrap="none" rtlCol="0" anchor="ctr" anchorCtr="0">
              <a:spAutoFit/>
            </a:bodyPr>
            <a:lstStyle/>
            <a:p>
              <a:pPr algn="ctr"/>
              <a:r>
                <a:rPr lang="en-US" altLang="zh-CN" sz="1600" b="1" dirty="0" smtClean="0">
                  <a:solidFill>
                    <a:srgbClr val="EA5404"/>
                  </a:solidFill>
                  <a:latin typeface="微软雅黑" panose="020B0503020204020204" pitchFamily="34" charset="-122"/>
                  <a:ea typeface="微软雅黑" panose="020B0503020204020204" pitchFamily="34" charset="-122"/>
                </a:rPr>
                <a:t>1.4</a:t>
              </a:r>
              <a:r>
                <a:rPr lang="zh-CN" altLang="en-US" sz="1600" b="1" dirty="0" smtClean="0">
                  <a:solidFill>
                    <a:srgbClr val="EA5404"/>
                  </a:solidFill>
                  <a:latin typeface="微软雅黑" panose="020B0503020204020204" pitchFamily="34" charset="-122"/>
                  <a:ea typeface="微软雅黑" panose="020B0503020204020204" pitchFamily="34" charset="-122"/>
                </a:rPr>
                <a:t>亿元</a:t>
              </a:r>
              <a:endParaRPr lang="en-US" sz="1600" b="1" dirty="0">
                <a:solidFill>
                  <a:srgbClr val="EA5404"/>
                </a:solidFill>
                <a:latin typeface="微软雅黑" panose="020B0503020204020204" pitchFamily="34" charset="-122"/>
                <a:ea typeface="微软雅黑" panose="020B0503020204020204" pitchFamily="34" charset="-122"/>
                <a:cs typeface="Lato Black" charset="0"/>
              </a:endParaRPr>
            </a:p>
          </p:txBody>
        </p:sp>
        <p:sp>
          <p:nvSpPr>
            <p:cNvPr id="60" name="Subtitle 2"/>
            <p:cNvSpPr txBox="1"/>
            <p:nvPr/>
          </p:nvSpPr>
          <p:spPr>
            <a:xfrm>
              <a:off x="1368592" y="5072486"/>
              <a:ext cx="2320010" cy="3662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zh-CN" altLang="zh-CN" sz="1050" b="1" dirty="0">
                  <a:solidFill>
                    <a:srgbClr val="000000"/>
                  </a:solidFill>
                  <a:latin typeface="微软雅黑" panose="020B0503020204020204" pitchFamily="34" charset="-122"/>
                  <a:ea typeface="微软雅黑" panose="020B0503020204020204" pitchFamily="34" charset="-122"/>
                </a:rPr>
                <a:t>拨付各类高校毕业生就业扶持资金</a:t>
              </a:r>
              <a:endParaRPr lang="en-US" sz="1050" b="1" dirty="0">
                <a:solidFill>
                  <a:srgbClr val="000000">
                    <a:alpha val="60000"/>
                  </a:srgbClr>
                </a:solidFill>
                <a:latin typeface="微软雅黑" panose="020B0503020204020204" pitchFamily="34" charset="-122"/>
                <a:ea typeface="微软雅黑" panose="020B0503020204020204" pitchFamily="34" charset="-122"/>
                <a:cs typeface="Lato Light" charset="0"/>
              </a:endParaRPr>
            </a:p>
          </p:txBody>
        </p:sp>
      </p:grpSp>
      <p:grpSp>
        <p:nvGrpSpPr>
          <p:cNvPr id="62" name="Group 25"/>
          <p:cNvGrpSpPr/>
          <p:nvPr/>
        </p:nvGrpSpPr>
        <p:grpSpPr>
          <a:xfrm>
            <a:off x="9460657" y="4931454"/>
            <a:ext cx="2320010" cy="712390"/>
            <a:chOff x="1368592" y="4726384"/>
            <a:chExt cx="2320010" cy="712390"/>
          </a:xfrm>
        </p:grpSpPr>
        <p:sp>
          <p:nvSpPr>
            <p:cNvPr id="64" name="TextBox 63"/>
            <p:cNvSpPr txBox="1"/>
            <p:nvPr/>
          </p:nvSpPr>
          <p:spPr>
            <a:xfrm>
              <a:off x="1884839" y="4726384"/>
              <a:ext cx="1287533" cy="338554"/>
            </a:xfrm>
            <a:prstGeom prst="rect">
              <a:avLst/>
            </a:prstGeom>
            <a:noFill/>
          </p:spPr>
          <p:txBody>
            <a:bodyPr wrap="none" rtlCol="0" anchor="ctr" anchorCtr="0">
              <a:spAutoFit/>
            </a:bodyPr>
            <a:lstStyle/>
            <a:p>
              <a:pPr algn="ctr"/>
              <a:r>
                <a:rPr lang="en-US" altLang="zh-CN" sz="1600" b="1" dirty="0" smtClean="0">
                  <a:solidFill>
                    <a:srgbClr val="EA5404"/>
                  </a:solidFill>
                  <a:latin typeface="微软雅黑" panose="020B0503020204020204" pitchFamily="34" charset="-122"/>
                  <a:ea typeface="微软雅黑" panose="020B0503020204020204" pitchFamily="34" charset="-122"/>
                </a:rPr>
                <a:t>210.32</a:t>
              </a:r>
              <a:r>
                <a:rPr lang="zh-CN" altLang="en-US" sz="1600" b="1" dirty="0" smtClean="0">
                  <a:solidFill>
                    <a:srgbClr val="EA5404"/>
                  </a:solidFill>
                  <a:latin typeface="微软雅黑" panose="020B0503020204020204" pitchFamily="34" charset="-122"/>
                  <a:ea typeface="微软雅黑" panose="020B0503020204020204" pitchFamily="34" charset="-122"/>
                </a:rPr>
                <a:t>万元</a:t>
              </a:r>
              <a:endParaRPr lang="en-US" sz="1600" b="1" dirty="0">
                <a:solidFill>
                  <a:srgbClr val="EA5404"/>
                </a:solidFill>
                <a:latin typeface="微软雅黑" panose="020B0503020204020204" pitchFamily="34" charset="-122"/>
                <a:ea typeface="微软雅黑" panose="020B0503020204020204" pitchFamily="34" charset="-122"/>
                <a:cs typeface="Lato Black" charset="0"/>
              </a:endParaRPr>
            </a:p>
          </p:txBody>
        </p:sp>
        <p:sp>
          <p:nvSpPr>
            <p:cNvPr id="65" name="Subtitle 2"/>
            <p:cNvSpPr txBox="1"/>
            <p:nvPr/>
          </p:nvSpPr>
          <p:spPr>
            <a:xfrm>
              <a:off x="1368592" y="5072486"/>
              <a:ext cx="2320010" cy="3662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zh-CN" altLang="en-US" sz="1050" b="1" dirty="0" smtClean="0">
                  <a:solidFill>
                    <a:srgbClr val="000000"/>
                  </a:solidFill>
                  <a:latin typeface="微软雅黑" panose="020B0503020204020204" pitchFamily="34" charset="-122"/>
                  <a:ea typeface="微软雅黑" panose="020B0503020204020204" pitchFamily="34" charset="-122"/>
                </a:rPr>
                <a:t>发放</a:t>
              </a:r>
              <a:r>
                <a:rPr lang="zh-CN" altLang="zh-CN" sz="1050" b="1" dirty="0" smtClean="0">
                  <a:solidFill>
                    <a:srgbClr val="000000"/>
                  </a:solidFill>
                  <a:latin typeface="微软雅黑" panose="020B0503020204020204" pitchFamily="34" charset="-122"/>
                  <a:ea typeface="微软雅黑" panose="020B0503020204020204" pitchFamily="34" charset="-122"/>
                </a:rPr>
                <a:t>失业补助金</a:t>
              </a:r>
              <a:endParaRPr lang="en-US" sz="1050" dirty="0">
                <a:solidFill>
                  <a:srgbClr val="000000">
                    <a:alpha val="60000"/>
                  </a:srgbClr>
                </a:solidFill>
                <a:latin typeface="微软雅黑" panose="020B0503020204020204" pitchFamily="34" charset="-122"/>
                <a:ea typeface="微软雅黑" panose="020B0503020204020204" pitchFamily="34" charset="-122"/>
                <a:cs typeface="Lato Light" charset="0"/>
              </a:endParaRPr>
            </a:p>
          </p:txBody>
        </p:sp>
      </p:grpSp>
      <p:sp>
        <p:nvSpPr>
          <p:cNvPr id="66" name="Shape"/>
          <p:cNvSpPr/>
          <p:nvPr/>
        </p:nvSpPr>
        <p:spPr>
          <a:xfrm>
            <a:off x="1395299" y="2286622"/>
            <a:ext cx="470379" cy="42761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2">
              <a:lumMod val="50000"/>
            </a:schemeClr>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FFFFFF"/>
              </a:solidFill>
              <a:effectLst>
                <a:outerShdw blurRad="38100" dist="12700" dir="5400000" rotWithShape="0">
                  <a:srgbClr val="000000">
                    <a:alpha val="50000"/>
                  </a:srgbClr>
                </a:outerShdw>
              </a:effectLst>
              <a:ea typeface="Gill Sans"/>
              <a:cs typeface="Gill Sans"/>
              <a:sym typeface="Gill Sans"/>
            </a:endParaRPr>
          </a:p>
        </p:txBody>
      </p:sp>
      <p:sp>
        <p:nvSpPr>
          <p:cNvPr id="67" name="Shape"/>
          <p:cNvSpPr/>
          <p:nvPr/>
        </p:nvSpPr>
        <p:spPr>
          <a:xfrm>
            <a:off x="3632182" y="2286622"/>
            <a:ext cx="460554" cy="562901"/>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bg2">
              <a:lumMod val="50000"/>
            </a:schemeClr>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FFFFFF"/>
              </a:solidFill>
              <a:effectLst>
                <a:outerShdw blurRad="38100" dist="12700" dir="5400000" rotWithShape="0">
                  <a:srgbClr val="000000">
                    <a:alpha val="50000"/>
                  </a:srgbClr>
                </a:outerShdw>
              </a:effectLst>
              <a:ea typeface="Gill Sans"/>
              <a:cs typeface="Gill Sans"/>
              <a:sym typeface="Gill Sans"/>
            </a:endParaRPr>
          </a:p>
        </p:txBody>
      </p:sp>
      <p:sp>
        <p:nvSpPr>
          <p:cNvPr id="68" name="Shape"/>
          <p:cNvSpPr/>
          <p:nvPr/>
        </p:nvSpPr>
        <p:spPr>
          <a:xfrm>
            <a:off x="10412567" y="4203595"/>
            <a:ext cx="490343" cy="356614"/>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bg2">
              <a:lumMod val="50000"/>
            </a:schemeClr>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FFFFFF"/>
              </a:solidFill>
              <a:effectLst>
                <a:outerShdw blurRad="38100" dist="12700" dir="5400000" rotWithShape="0">
                  <a:srgbClr val="000000">
                    <a:alpha val="50000"/>
                  </a:srgbClr>
                </a:outerShdw>
              </a:effectLst>
              <a:ea typeface="Gill Sans"/>
              <a:cs typeface="Gill Sans"/>
              <a:sym typeface="Gill Sans"/>
            </a:endParaRPr>
          </a:p>
        </p:txBody>
      </p:sp>
      <p:sp>
        <p:nvSpPr>
          <p:cNvPr id="69" name="Shape"/>
          <p:cNvSpPr/>
          <p:nvPr/>
        </p:nvSpPr>
        <p:spPr>
          <a:xfrm>
            <a:off x="10338432" y="2286622"/>
            <a:ext cx="564478" cy="461846"/>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bg2">
              <a:lumMod val="50000"/>
            </a:schemeClr>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FFFFFF"/>
              </a:solidFill>
              <a:effectLst>
                <a:outerShdw blurRad="38100" dist="12700" dir="5400000" rotWithShape="0">
                  <a:srgbClr val="000000">
                    <a:alpha val="50000"/>
                  </a:srgbClr>
                </a:outerShdw>
              </a:effectLst>
              <a:ea typeface="Gill Sans"/>
              <a:cs typeface="Gill Sans"/>
              <a:sym typeface="Gill Sans"/>
            </a:endParaRPr>
          </a:p>
        </p:txBody>
      </p:sp>
      <p:sp>
        <p:nvSpPr>
          <p:cNvPr id="70" name="Shape"/>
          <p:cNvSpPr/>
          <p:nvPr/>
        </p:nvSpPr>
        <p:spPr>
          <a:xfrm>
            <a:off x="5797738" y="4203595"/>
            <a:ext cx="590959" cy="53723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chemeClr val="bg2">
              <a:lumMod val="50000"/>
            </a:schemeClr>
          </a:soli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FFFFFF"/>
              </a:solidFill>
              <a:effectLst>
                <a:outerShdw blurRad="38100" dist="12700" dir="5400000" rotWithShape="0">
                  <a:srgbClr val="000000">
                    <a:alpha val="50000"/>
                  </a:srgbClr>
                </a:outerShdw>
              </a:effectLst>
              <a:ea typeface="Gill Sans"/>
              <a:cs typeface="Gill Sans"/>
              <a:sym typeface="Gill Sans"/>
            </a:endParaRPr>
          </a:p>
        </p:txBody>
      </p:sp>
      <p:sp>
        <p:nvSpPr>
          <p:cNvPr id="71" name="Shape"/>
          <p:cNvSpPr/>
          <p:nvPr/>
        </p:nvSpPr>
        <p:spPr>
          <a:xfrm>
            <a:off x="7972506" y="4203595"/>
            <a:ext cx="556746" cy="45556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2">
              <a:lumMod val="50000"/>
            </a:schemeClr>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FFFFFF"/>
              </a:solidFill>
              <a:effectLst>
                <a:outerShdw blurRad="38100" dist="12700" dir="5400000" rotWithShape="0">
                  <a:srgbClr val="000000">
                    <a:alpha val="50000"/>
                  </a:srgbClr>
                </a:outerShdw>
              </a:effectLst>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88377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a:solidFill>
                  <a:srgbClr val="EA5404"/>
                </a:solidFill>
                <a:latin typeface="微软雅黑" panose="020B0503020204020204" pitchFamily="34" charset="-122"/>
                <a:ea typeface="微软雅黑" panose="020B0503020204020204" pitchFamily="34" charset="-122"/>
              </a:rPr>
              <a:t>人才</a:t>
            </a:r>
            <a:r>
              <a:rPr lang="zh-CN" altLang="zh-CN" sz="2400" b="1" smtClean="0">
                <a:solidFill>
                  <a:srgbClr val="EA5404"/>
                </a:solidFill>
                <a:latin typeface="微软雅黑" panose="020B0503020204020204" pitchFamily="34" charset="-122"/>
                <a:ea typeface="微软雅黑" panose="020B0503020204020204" pitchFamily="34" charset="-122"/>
              </a:rPr>
              <a:t>安居</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823064"/>
            <a:ext cx="5223650" cy="2393268"/>
            <a:chOff x="6612055" y="-208900"/>
            <a:chExt cx="4160066" cy="239326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203132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引进高层次人才购买产权型人才公寓时，可享受最高</a:t>
              </a:r>
              <a:r>
                <a:rPr lang="en-US" altLang="zh-CN" sz="1400">
                  <a:latin typeface="微软雅黑" panose="020B0503020204020204" pitchFamily="34" charset="-122"/>
                  <a:ea typeface="微软雅黑" panose="020B0503020204020204" pitchFamily="34" charset="-122"/>
                </a:rPr>
                <a:t>30</a:t>
              </a:r>
              <a:r>
                <a:rPr lang="zh-CN" altLang="zh-CN" sz="1400">
                  <a:latin typeface="微软雅黑" panose="020B0503020204020204" pitchFamily="34" charset="-122"/>
                  <a:ea typeface="微软雅黑" panose="020B0503020204020204" pitchFamily="34" charset="-122"/>
                </a:rPr>
                <a:t>万（夫妻最高</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万）公积金贷款及市惠居住房金融有限公司组合贷款。大学本科及以上学历毕业生在芜购买首套自住房，在市惠居住房金融有限公司办理公积金组合贷款</a:t>
              </a:r>
              <a:r>
                <a:rPr lang="en-US" altLang="zh-CN" sz="1400">
                  <a:latin typeface="微软雅黑" panose="020B0503020204020204" pitchFamily="34" charset="-122"/>
                  <a:ea typeface="微软雅黑" panose="020B0503020204020204" pitchFamily="34" charset="-122"/>
                </a:rPr>
                <a:t>35</a:t>
              </a:r>
              <a:r>
                <a:rPr lang="zh-CN" altLang="zh-CN" sz="1400">
                  <a:latin typeface="微软雅黑" panose="020B0503020204020204" pitchFamily="34" charset="-122"/>
                  <a:ea typeface="微软雅黑" panose="020B0503020204020204" pitchFamily="34" charset="-122"/>
                </a:rPr>
                <a:t>万元以内部分享受优惠贷款利率。在战新产业领域就业的高层次人才，可申请不高于</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万元的住房公积金贷款。</a:t>
              </a: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4734298"/>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4610175"/>
            <a:ext cx="5223649" cy="1086178"/>
            <a:chOff x="6612055" y="-208900"/>
            <a:chExt cx="4160066" cy="1086178"/>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人社部门和发改部门对人才类别进行确认，人才根据市公积金管理中心要求提供材料进行申报</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88377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smtClean="0">
                <a:solidFill>
                  <a:srgbClr val="EA5404"/>
                </a:solidFill>
                <a:latin typeface="微软雅黑" panose="020B0503020204020204" pitchFamily="34" charset="-122"/>
                <a:ea typeface="微软雅黑" panose="020B0503020204020204" pitchFamily="34" charset="-122"/>
              </a:rPr>
              <a:t>人才</a:t>
            </a:r>
            <a:r>
              <a:rPr lang="zh-CN" altLang="en-US" sz="2400" b="1">
                <a:solidFill>
                  <a:srgbClr val="EA5404"/>
                </a:solidFill>
                <a:latin typeface="微软雅黑" panose="020B0503020204020204" pitchFamily="34" charset="-122"/>
                <a:ea typeface="微软雅黑" panose="020B0503020204020204" pitchFamily="34" charset="-122"/>
              </a:rPr>
              <a:t>服务</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850360"/>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高端人才及以上层次人才子女入托及义务教育阶段入学，尊重其意愿由教育行政部门协调安排到公办学校就读</a:t>
              </a:r>
              <a:r>
                <a:rPr lang="en-US" altLang="zh-CN" sz="1400">
                  <a:latin typeface="微软雅黑" panose="020B0503020204020204" pitchFamily="34" charset="-122"/>
                  <a:ea typeface="微软雅黑" panose="020B0503020204020204" pitchFamily="34" charset="-122"/>
                </a:rPr>
                <a:t>;</a:t>
              </a:r>
              <a:r>
                <a:rPr lang="zh-CN" altLang="zh-CN" sz="1400">
                  <a:latin typeface="微软雅黑" panose="020B0503020204020204" pitchFamily="34" charset="-122"/>
                  <a:ea typeface="微软雅黑" panose="020B0503020204020204" pitchFamily="34" charset="-122"/>
                </a:rPr>
                <a:t>健康医疗保障。高端人才及以上层次人才享受诊疗服务绿色通道机制。</a:t>
              </a:r>
            </a:p>
            <a:p>
              <a:pPr>
                <a:lnSpc>
                  <a:spcPct val="150000"/>
                </a:lnSpc>
              </a:pP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3597298"/>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3500471"/>
            <a:ext cx="5223649" cy="1086178"/>
            <a:chOff x="6612055" y="-208900"/>
            <a:chExt cx="4160066" cy="1086178"/>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人才可通过各级高层次人才服务中心反馈就医、子女就学服务需求，由其全程提供服务</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33182"/>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smtClean="0">
                <a:solidFill>
                  <a:srgbClr val="EA5404"/>
                </a:solidFill>
                <a:latin typeface="微软雅黑" panose="020B0503020204020204" pitchFamily="34" charset="-122"/>
                <a:ea typeface="微软雅黑" panose="020B0503020204020204" pitchFamily="34" charset="-122"/>
              </a:rPr>
              <a:t>人才</a:t>
            </a:r>
            <a:r>
              <a:rPr lang="zh-CN" altLang="en-US" sz="2400" b="1">
                <a:solidFill>
                  <a:srgbClr val="EA5404"/>
                </a:solidFill>
                <a:latin typeface="微软雅黑" panose="020B0503020204020204" pitchFamily="34" charset="-122"/>
                <a:ea typeface="微软雅黑" panose="020B0503020204020204" pitchFamily="34" charset="-122"/>
              </a:rPr>
              <a:t>服务</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999769"/>
            <a:ext cx="5223650" cy="1423772"/>
            <a:chOff x="6612055" y="-208900"/>
            <a:chExt cx="4160066" cy="1423772"/>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高端人才及以上层次人才携带配偶和未成年子女一同落户的，每增加一名，连续三年每月最高增发</a:t>
              </a:r>
              <a:r>
                <a:rPr lang="en-US" altLang="zh-CN" sz="1400">
                  <a:latin typeface="微软雅黑" panose="020B0503020204020204" pitchFamily="34" charset="-122"/>
                  <a:ea typeface="微软雅黑" panose="020B0503020204020204" pitchFamily="34" charset="-122"/>
                </a:rPr>
                <a:t>1500</a:t>
              </a:r>
              <a:r>
                <a:rPr lang="zh-CN" altLang="zh-CN" sz="1400">
                  <a:latin typeface="微软雅黑" panose="020B0503020204020204" pitchFamily="34" charset="-122"/>
                  <a:ea typeface="微软雅黑" panose="020B0503020204020204" pitchFamily="34" charset="-122"/>
                </a:rPr>
                <a:t>元生活补贴。</a:t>
              </a:r>
            </a:p>
            <a:p>
              <a:pPr>
                <a:lnSpc>
                  <a:spcPct val="150000"/>
                </a:lnSpc>
              </a:pP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3597298"/>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3500471"/>
            <a:ext cx="5223649" cy="1086178"/>
            <a:chOff x="6612055" y="-208900"/>
            <a:chExt cx="4160066" cy="1086178"/>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由企业通过易企网引进高层次人才资金补贴项目向相应层级人社部门进行网上申请，县市区人社部门审批后，报市人社局备案</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33182"/>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smtClean="0">
                <a:solidFill>
                  <a:srgbClr val="EA5404"/>
                </a:solidFill>
                <a:latin typeface="微软雅黑" panose="020B0503020204020204" pitchFamily="34" charset="-122"/>
                <a:ea typeface="微软雅黑" panose="020B0503020204020204" pitchFamily="34" charset="-122"/>
              </a:rPr>
              <a:t>人才</a:t>
            </a:r>
            <a:r>
              <a:rPr lang="zh-CN" altLang="en-US" sz="2400" b="1">
                <a:solidFill>
                  <a:srgbClr val="EA5404"/>
                </a:solidFill>
                <a:latin typeface="微软雅黑" panose="020B0503020204020204" pitchFamily="34" charset="-122"/>
                <a:ea typeface="微软雅黑" panose="020B0503020204020204" pitchFamily="34" charset="-122"/>
              </a:rPr>
              <a:t>服务</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999769"/>
            <a:ext cx="5223650" cy="2032016"/>
            <a:chOff x="6612055" y="-208900"/>
            <a:chExt cx="4160066" cy="2032016"/>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670073"/>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引进高端人才及以上层次人才，不受事业单位编制和专业技术岗位限制。凡具有事业单位身份的高端人才及以上层次人才来芜，可保留其事业身份。高端人才及以上层次人才随迁配偶，优先推荐就业岗位，属公务员或事业编制的，对口安排工作。</a:t>
              </a:r>
            </a:p>
            <a:p>
              <a:pPr>
                <a:lnSpc>
                  <a:spcPct val="150000"/>
                </a:lnSpc>
              </a:pP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0" y="3956021"/>
            <a:ext cx="254089"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369074" y="3892696"/>
            <a:ext cx="5518125" cy="1052676"/>
            <a:chOff x="6574830" y="-175398"/>
            <a:chExt cx="4197291" cy="1052676"/>
          </a:xfrm>
        </p:grpSpPr>
        <p:sp>
          <p:nvSpPr>
            <p:cNvPr id="27" name="TextBox 3"/>
            <p:cNvSpPr txBox="1"/>
            <p:nvPr/>
          </p:nvSpPr>
          <p:spPr>
            <a:xfrm>
              <a:off x="6574830" y="-175398"/>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根据编制类型由人才引进单位向市委组织部或市人社部门提出</a:t>
              </a:r>
              <a:r>
                <a:rPr lang="zh-CN" altLang="zh-CN" sz="1400" smtClean="0">
                  <a:latin typeface="微软雅黑" panose="020B0503020204020204" pitchFamily="34" charset="-122"/>
                  <a:ea typeface="微软雅黑" panose="020B0503020204020204" pitchFamily="34" charset="-122"/>
                </a:rPr>
                <a:t>申请</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
          <p:cNvPicPr>
            <a:picLocks noChangeAspect="1"/>
          </p:cNvPicPr>
          <p:nvPr/>
        </p:nvPicPr>
        <p:blipFill rotWithShape="1">
          <a:blip r:embed="rId2" cstate="print"/>
          <a:srcRect/>
          <a:stretch>
            <a:fillRect/>
          </a:stretch>
        </p:blipFill>
        <p:spPr>
          <a:xfrm rot="10800000" flipV="1">
            <a:off x="-3" y="0"/>
            <a:ext cx="12311221" cy="6925062"/>
          </a:xfrm>
          <a:prstGeom prst="rect">
            <a:avLst/>
          </a:prstGeom>
          <a:noFill/>
          <a:ln w="9525">
            <a:noFill/>
          </a:ln>
        </p:spPr>
      </p:pic>
      <p:sp>
        <p:nvSpPr>
          <p:cNvPr id="3" name="矩形 2"/>
          <p:cNvSpPr/>
          <p:nvPr/>
        </p:nvSpPr>
        <p:spPr>
          <a:xfrm>
            <a:off x="0" y="-1"/>
            <a:ext cx="12311221" cy="6925063"/>
          </a:xfrm>
          <a:prstGeom prst="rect">
            <a:avLst/>
          </a:prstGeom>
          <a:solidFill>
            <a:srgbClr val="00B0F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97518" y="3324918"/>
            <a:ext cx="4918350" cy="307777"/>
          </a:xfrm>
          <a:prstGeom prst="rect">
            <a:avLst/>
          </a:prstGeom>
        </p:spPr>
        <p:txBody>
          <a:bodyPr wrap="square">
            <a:spAutoFit/>
          </a:bodyPr>
          <a:lstStyle/>
          <a:p>
            <a:pPr algn="dist"/>
            <a:r>
              <a:rPr lang="zh-CN" altLang="zh-CN" sz="1400" smtClean="0">
                <a:solidFill>
                  <a:schemeClr val="bg1"/>
                </a:solidFill>
                <a:latin typeface="微软雅黑" panose="020B0503020204020204" pitchFamily="34" charset="-122"/>
                <a:ea typeface="微软雅黑" panose="020B0503020204020204" pitchFamily="34" charset="-122"/>
              </a:rPr>
              <a:t>如</a:t>
            </a:r>
            <a:r>
              <a:rPr lang="zh-CN" altLang="zh-CN" sz="1400" dirty="0">
                <a:solidFill>
                  <a:schemeClr val="bg1"/>
                </a:solidFill>
                <a:latin typeface="微软雅黑" panose="020B0503020204020204" pitchFamily="34" charset="-122"/>
                <a:ea typeface="微软雅黑" panose="020B0503020204020204" pitchFamily="34" charset="-122"/>
              </a:rPr>
              <a:t>有就业创业方面的疑问，欢迎</a:t>
            </a:r>
            <a:r>
              <a:rPr lang="zh-CN" altLang="zh-CN" sz="1400">
                <a:solidFill>
                  <a:schemeClr val="bg1"/>
                </a:solidFill>
                <a:latin typeface="微软雅黑" panose="020B0503020204020204" pitchFamily="34" charset="-122"/>
                <a:ea typeface="微软雅黑" panose="020B0503020204020204" pitchFamily="34" charset="-122"/>
              </a:rPr>
              <a:t>电话</a:t>
            </a:r>
            <a:r>
              <a:rPr lang="zh-CN" altLang="zh-CN" sz="1400" smtClean="0">
                <a:solidFill>
                  <a:schemeClr val="bg1"/>
                </a:solidFill>
                <a:latin typeface="微软雅黑" panose="020B0503020204020204" pitchFamily="34" charset="-122"/>
                <a:ea typeface="微软雅黑" panose="020B0503020204020204" pitchFamily="34" charset="-122"/>
              </a:rPr>
              <a:t>咨询</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097706" y="3929243"/>
            <a:ext cx="5646482" cy="646331"/>
          </a:xfrm>
          <a:prstGeom prst="rect">
            <a:avLst/>
          </a:prstGeom>
        </p:spPr>
        <p:txBody>
          <a:bodyPr wrap="square">
            <a:spAutoFit/>
          </a:bodyPr>
          <a:lstStyle/>
          <a:p>
            <a:pPr algn="ctr"/>
            <a:r>
              <a:rPr lang="zh-CN" altLang="zh-CN" dirty="0" smtClean="0">
                <a:solidFill>
                  <a:schemeClr val="bg1"/>
                </a:solidFill>
                <a:latin typeface="微软雅黑" panose="020B0503020204020204" pitchFamily="34" charset="-122"/>
                <a:ea typeface="微软雅黑" panose="020B0503020204020204" pitchFamily="34" charset="-122"/>
              </a:rPr>
              <a:t>人</a:t>
            </a:r>
            <a:r>
              <a:rPr lang="zh-CN" altLang="zh-CN" dirty="0">
                <a:solidFill>
                  <a:schemeClr val="bg1"/>
                </a:solidFill>
                <a:latin typeface="微软雅黑" panose="020B0503020204020204" pitchFamily="34" charset="-122"/>
                <a:ea typeface="微软雅黑" panose="020B0503020204020204" pitchFamily="34" charset="-122"/>
              </a:rPr>
              <a:t>社服务</a:t>
            </a:r>
            <a:r>
              <a:rPr lang="zh-CN" altLang="zh-CN" dirty="0" smtClean="0">
                <a:solidFill>
                  <a:schemeClr val="bg1"/>
                </a:solidFill>
                <a:latin typeface="微软雅黑" panose="020B0503020204020204" pitchFamily="34" charset="-122"/>
                <a:ea typeface="微软雅黑" panose="020B0503020204020204" pitchFamily="34" charset="-122"/>
              </a:rPr>
              <a:t>热线</a:t>
            </a:r>
            <a:r>
              <a:rPr lang="en-US" altLang="zh-CN" dirty="0" smtClean="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 </a:t>
            </a:r>
            <a:r>
              <a:rPr lang="en-US" altLang="zh-CN" b="1" dirty="0" smtClean="0">
                <a:solidFill>
                  <a:schemeClr val="bg1"/>
                </a:solidFill>
                <a:latin typeface="微软雅黑" panose="020B0503020204020204" pitchFamily="34" charset="-122"/>
                <a:ea typeface="微软雅黑" panose="020B0503020204020204" pitchFamily="34" charset="-122"/>
              </a:rPr>
              <a:t>12333</a:t>
            </a:r>
          </a:p>
          <a:p>
            <a:pPr algn="ctr"/>
            <a:r>
              <a:rPr lang="zh-CN" altLang="zh-CN">
                <a:solidFill>
                  <a:schemeClr val="bg1"/>
                </a:solidFill>
                <a:latin typeface="微软雅黑" panose="020B0503020204020204" pitchFamily="34" charset="-122"/>
                <a:ea typeface="微软雅黑" panose="020B0503020204020204" pitchFamily="34" charset="-122"/>
              </a:rPr>
              <a:t>市人社局就业促进和失业保险科</a:t>
            </a:r>
            <a:r>
              <a:rPr lang="en-US" altLang="zh-CN" smtClean="0">
                <a:solidFill>
                  <a:schemeClr val="bg1"/>
                </a:solidFill>
                <a:latin typeface="微软雅黑" panose="020B0503020204020204" pitchFamily="34" charset="-122"/>
                <a:ea typeface="微软雅黑" panose="020B0503020204020204" pitchFamily="34" charset="-122"/>
              </a:rPr>
              <a:t>: </a:t>
            </a:r>
            <a:r>
              <a:rPr lang="en-US" altLang="zh-CN" b="1" smtClean="0">
                <a:solidFill>
                  <a:schemeClr val="bg1"/>
                </a:solidFill>
                <a:latin typeface="微软雅黑" panose="020B0503020204020204" pitchFamily="34" charset="-122"/>
                <a:ea typeface="微软雅黑" panose="020B0503020204020204" pitchFamily="34" charset="-122"/>
              </a:rPr>
              <a:t>3991133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3097706" y="2834681"/>
            <a:ext cx="6115804" cy="451406"/>
          </a:xfrm>
          <a:prstGeom prst="rect">
            <a:avLst/>
          </a:prstGeom>
        </p:spPr>
        <p:txBody>
          <a:bodyPr wrap="square">
            <a:spAutoFit/>
          </a:bodyPr>
          <a:lstStyle/>
          <a:p>
            <a:pPr indent="408305" algn="just">
              <a:lnSpc>
                <a:spcPts val="2800"/>
              </a:lnSpc>
              <a:spcAft>
                <a:spcPts val="0"/>
              </a:spcAft>
            </a:pPr>
            <a:r>
              <a:rPr lang="zh-CN" altLang="zh-CN" sz="5400" b="1" kern="100">
                <a:solidFill>
                  <a:schemeClr val="bg1"/>
                </a:solidFill>
                <a:latin typeface="微软雅黑" panose="020B0503020204020204" pitchFamily="34" charset="-122"/>
                <a:ea typeface="微软雅黑" panose="020B0503020204020204" pitchFamily="34" charset="-122"/>
                <a:cs typeface="仿宋" panose="02010609060101010101" pitchFamily="49" charset="-122"/>
              </a:rPr>
              <a:t>就业是民生之本</a:t>
            </a:r>
            <a:endParaRPr lang="zh-CN" altLang="zh-CN" sz="3600" kern="100">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3817" r="28166"/>
          <a:stretch>
            <a:fillRect/>
          </a:stretch>
        </p:blipFill>
        <p:spPr>
          <a:xfrm>
            <a:off x="0" y="0"/>
            <a:ext cx="5958673" cy="6858000"/>
          </a:xfrm>
          <a:prstGeom prst="rect">
            <a:avLst/>
          </a:prstGeom>
        </p:spPr>
      </p:pic>
      <p:sp>
        <p:nvSpPr>
          <p:cNvPr id="20" name="TextBox 9"/>
          <p:cNvSpPr txBox="1"/>
          <p:nvPr/>
        </p:nvSpPr>
        <p:spPr>
          <a:xfrm>
            <a:off x="6179522" y="1676782"/>
            <a:ext cx="3467616" cy="584775"/>
          </a:xfrm>
          <a:prstGeom prst="rect">
            <a:avLst/>
          </a:prstGeom>
          <a:noFill/>
        </p:spPr>
        <p:txBody>
          <a:bodyPr wrap="none" rtlCol="0">
            <a:spAutoFit/>
          </a:bodyPr>
          <a:lstStyle/>
          <a:p>
            <a:r>
              <a:rPr lang="zh-CN" altLang="en-US" sz="3200" b="1" dirty="0" smtClean="0">
                <a:solidFill>
                  <a:srgbClr val="404040"/>
                </a:solidFill>
                <a:latin typeface="微软雅黑" panose="020B0503020204020204" pitchFamily="34" charset="-122"/>
                <a:ea typeface="微软雅黑" panose="020B0503020204020204" pitchFamily="34" charset="-122"/>
              </a:rPr>
              <a:t>人才集聚效应初显</a:t>
            </a:r>
            <a:endParaRPr lang="en-US" sz="3200" b="1" dirty="0">
              <a:solidFill>
                <a:srgbClr val="404040"/>
              </a:solidFill>
              <a:latin typeface="微软雅黑" panose="020B0503020204020204" pitchFamily="34" charset="-122"/>
              <a:ea typeface="微软雅黑" panose="020B0503020204020204" pitchFamily="34" charset="-122"/>
            </a:endParaRPr>
          </a:p>
        </p:txBody>
      </p:sp>
      <p:sp>
        <p:nvSpPr>
          <p:cNvPr id="21" name="TextBox 4"/>
          <p:cNvSpPr txBox="1"/>
          <p:nvPr/>
        </p:nvSpPr>
        <p:spPr>
          <a:xfrm>
            <a:off x="6271184" y="2806790"/>
            <a:ext cx="1356282" cy="1015663"/>
          </a:xfrm>
          <a:prstGeom prst="rect">
            <a:avLst/>
          </a:prstGeom>
          <a:noFill/>
        </p:spPr>
        <p:txBody>
          <a:bodyPr wrap="square" rtlCol="0">
            <a:spAutoFit/>
          </a:bodyPr>
          <a:lstStyle/>
          <a:p>
            <a:pPr algn="ctr"/>
            <a:r>
              <a:rPr lang="en-US" sz="2400" b="1">
                <a:solidFill>
                  <a:srgbClr val="EA5404"/>
                </a:solidFill>
                <a:latin typeface="微软雅黑" panose="020B0503020204020204" pitchFamily="34" charset="-122"/>
                <a:ea typeface="微软雅黑" panose="020B0503020204020204" pitchFamily="34" charset="-122"/>
                <a:sym typeface="+mn-lt"/>
              </a:rPr>
              <a:t>101</a:t>
            </a:r>
            <a:r>
              <a:rPr lang="zh-CN" altLang="en-US" sz="2400" b="1">
                <a:solidFill>
                  <a:srgbClr val="EA5404"/>
                </a:solidFill>
                <a:latin typeface="微软雅黑" panose="020B0503020204020204" pitchFamily="34" charset="-122"/>
                <a:ea typeface="微软雅黑" panose="020B0503020204020204" pitchFamily="34" charset="-122"/>
                <a:sym typeface="+mn-lt"/>
              </a:rPr>
              <a:t>人</a:t>
            </a:r>
            <a:endParaRPr lang="en-US" sz="2400" b="1">
              <a:solidFill>
                <a:srgbClr val="EA5404"/>
              </a:solidFill>
              <a:latin typeface="微软雅黑" panose="020B0503020204020204" pitchFamily="34" charset="-122"/>
              <a:ea typeface="微软雅黑" panose="020B0503020204020204" pitchFamily="34" charset="-122"/>
              <a:sym typeface="+mn-lt"/>
            </a:endParaRPr>
          </a:p>
          <a:p>
            <a:pPr algn="ctr">
              <a:lnSpc>
                <a:spcPct val="150000"/>
              </a:lnSpc>
            </a:pPr>
            <a:r>
              <a:rPr lang="zh-CN" altLang="zh-CN" sz="1200">
                <a:solidFill>
                  <a:srgbClr val="404040"/>
                </a:solidFill>
                <a:latin typeface="微软雅黑" panose="020B0503020204020204" pitchFamily="34" charset="-122"/>
                <a:ea typeface="微软雅黑" panose="020B0503020204020204" pitchFamily="34" charset="-122"/>
              </a:rPr>
              <a:t>享受省以上专家特殊津贴</a:t>
            </a:r>
            <a:endParaRPr lang="en-US" sz="1200">
              <a:solidFill>
                <a:srgbClr val="404040"/>
              </a:solidFill>
              <a:latin typeface="微软雅黑" panose="020B0503020204020204" pitchFamily="34" charset="-122"/>
              <a:ea typeface="微软雅黑" panose="020B0503020204020204" pitchFamily="34" charset="-122"/>
              <a:sym typeface="+mn-lt"/>
            </a:endParaRPr>
          </a:p>
        </p:txBody>
      </p:sp>
      <p:sp>
        <p:nvSpPr>
          <p:cNvPr id="26" name="TextBox 4"/>
          <p:cNvSpPr txBox="1"/>
          <p:nvPr/>
        </p:nvSpPr>
        <p:spPr>
          <a:xfrm>
            <a:off x="7627466" y="2806790"/>
            <a:ext cx="1356282" cy="983026"/>
          </a:xfrm>
          <a:prstGeom prst="rect">
            <a:avLst/>
          </a:prstGeom>
          <a:noFill/>
        </p:spPr>
        <p:txBody>
          <a:bodyPr wrap="square" rtlCol="0">
            <a:spAutoFit/>
          </a:bodyPr>
          <a:lstStyle/>
          <a:p>
            <a:pPr algn="ctr"/>
            <a:r>
              <a:rPr lang="en-US" sz="2400" b="1" smtClean="0">
                <a:solidFill>
                  <a:srgbClr val="EA5404"/>
                </a:solidFill>
                <a:latin typeface="微软雅黑" panose="020B0503020204020204" pitchFamily="34" charset="-122"/>
                <a:ea typeface="微软雅黑" panose="020B0503020204020204" pitchFamily="34" charset="-122"/>
                <a:sym typeface="+mn-lt"/>
              </a:rPr>
              <a:t>245</a:t>
            </a:r>
            <a:r>
              <a:rPr lang="zh-CN" altLang="en-US" sz="2400" b="1" smtClean="0">
                <a:solidFill>
                  <a:srgbClr val="EA5404"/>
                </a:solidFill>
                <a:latin typeface="微软雅黑" panose="020B0503020204020204" pitchFamily="34" charset="-122"/>
                <a:ea typeface="微软雅黑" panose="020B0503020204020204" pitchFamily="34" charset="-122"/>
                <a:sym typeface="+mn-lt"/>
              </a:rPr>
              <a:t>人</a:t>
            </a:r>
            <a:endParaRPr lang="en-US" sz="1200" b="1" smtClean="0">
              <a:solidFill>
                <a:srgbClr val="EA5404"/>
              </a:solidFill>
              <a:latin typeface="微软雅黑" panose="020B0503020204020204" pitchFamily="34" charset="-122"/>
              <a:ea typeface="微软雅黑" panose="020B0503020204020204" pitchFamily="34" charset="-122"/>
              <a:sym typeface="+mn-lt"/>
            </a:endParaRPr>
          </a:p>
          <a:p>
            <a:pPr algn="ctr">
              <a:lnSpc>
                <a:spcPct val="150000"/>
              </a:lnSpc>
            </a:pPr>
            <a:r>
              <a:rPr lang="zh-CN" altLang="zh-CN" sz="1200" kern="100">
                <a:solidFill>
                  <a:srgbClr val="404040"/>
                </a:solidFill>
                <a:latin typeface="微软雅黑" panose="020B0503020204020204" pitchFamily="34" charset="-122"/>
                <a:ea typeface="微软雅黑" panose="020B0503020204020204" pitchFamily="34" charset="-122"/>
                <a:cs typeface="仿宋" panose="02010609060101010101" pitchFamily="49" charset="-122"/>
              </a:rPr>
              <a:t>省战略性新兴产业技术领军人才</a:t>
            </a:r>
            <a:endParaRPr lang="en-US" altLang="zh-CN" sz="1200">
              <a:solidFill>
                <a:srgbClr val="404040"/>
              </a:solidFill>
              <a:latin typeface="微软雅黑" panose="020B0503020204020204" pitchFamily="34" charset="-122"/>
              <a:ea typeface="微软雅黑" panose="020B0503020204020204" pitchFamily="34" charset="-122"/>
              <a:sym typeface="+mn-lt"/>
            </a:endParaRPr>
          </a:p>
        </p:txBody>
      </p:sp>
      <p:sp>
        <p:nvSpPr>
          <p:cNvPr id="27" name="TextBox 4"/>
          <p:cNvSpPr txBox="1"/>
          <p:nvPr/>
        </p:nvSpPr>
        <p:spPr>
          <a:xfrm>
            <a:off x="9073574" y="2806790"/>
            <a:ext cx="1356282" cy="983026"/>
          </a:xfrm>
          <a:prstGeom prst="rect">
            <a:avLst/>
          </a:prstGeom>
          <a:noFill/>
        </p:spPr>
        <p:txBody>
          <a:bodyPr wrap="square" rtlCol="0">
            <a:spAutoFit/>
          </a:bodyPr>
          <a:lstStyle/>
          <a:p>
            <a:pPr algn="ctr"/>
            <a:r>
              <a:rPr lang="en-US" sz="2400" b="1" smtClean="0">
                <a:solidFill>
                  <a:srgbClr val="EA5404"/>
                </a:solidFill>
                <a:latin typeface="微软雅黑" panose="020B0503020204020204" pitchFamily="34" charset="-122"/>
                <a:ea typeface="微软雅黑" panose="020B0503020204020204" pitchFamily="34" charset="-122"/>
                <a:sym typeface="+mn-lt"/>
              </a:rPr>
              <a:t>23</a:t>
            </a:r>
            <a:r>
              <a:rPr lang="zh-CN" altLang="en-US" sz="2400" b="1" smtClean="0">
                <a:solidFill>
                  <a:srgbClr val="EA5404"/>
                </a:solidFill>
                <a:latin typeface="微软雅黑" panose="020B0503020204020204" pitchFamily="34" charset="-122"/>
                <a:ea typeface="微软雅黑" panose="020B0503020204020204" pitchFamily="34" charset="-122"/>
                <a:sym typeface="+mn-lt"/>
              </a:rPr>
              <a:t>人</a:t>
            </a:r>
            <a:endParaRPr lang="en-US" sz="1200" b="1">
              <a:solidFill>
                <a:srgbClr val="EA5404"/>
              </a:solidFill>
              <a:latin typeface="微软雅黑" panose="020B0503020204020204" pitchFamily="34" charset="-122"/>
              <a:ea typeface="微软雅黑" panose="020B0503020204020204" pitchFamily="34" charset="-122"/>
              <a:sym typeface="+mn-lt"/>
            </a:endParaRPr>
          </a:p>
          <a:p>
            <a:pPr algn="ctr">
              <a:lnSpc>
                <a:spcPct val="150000"/>
              </a:lnSpc>
            </a:pPr>
            <a:r>
              <a:rPr lang="zh-CN" altLang="zh-CN" sz="1200" kern="100">
                <a:solidFill>
                  <a:srgbClr val="404040"/>
                </a:solidFill>
                <a:latin typeface="微软雅黑" panose="020B0503020204020204" pitchFamily="34" charset="-122"/>
                <a:ea typeface="微软雅黑" panose="020B0503020204020204" pitchFamily="34" charset="-122"/>
                <a:cs typeface="仿宋" panose="02010609060101010101" pitchFamily="49" charset="-122"/>
              </a:rPr>
              <a:t>学术技术带头人及后备人选</a:t>
            </a:r>
            <a:endParaRPr lang="en-US" sz="1200">
              <a:solidFill>
                <a:srgbClr val="404040"/>
              </a:solidFill>
              <a:latin typeface="微软雅黑" panose="020B0503020204020204" pitchFamily="34" charset="-122"/>
              <a:ea typeface="微软雅黑" panose="020B0503020204020204" pitchFamily="34" charset="-122"/>
              <a:sym typeface="+mn-lt"/>
            </a:endParaRPr>
          </a:p>
        </p:txBody>
      </p:sp>
      <p:sp>
        <p:nvSpPr>
          <p:cNvPr id="28" name="TextBox 4"/>
          <p:cNvSpPr txBox="1"/>
          <p:nvPr/>
        </p:nvSpPr>
        <p:spPr>
          <a:xfrm>
            <a:off x="10519682" y="2806790"/>
            <a:ext cx="1356282" cy="1015663"/>
          </a:xfrm>
          <a:prstGeom prst="rect">
            <a:avLst/>
          </a:prstGeom>
          <a:noFill/>
        </p:spPr>
        <p:txBody>
          <a:bodyPr wrap="square" rtlCol="0">
            <a:spAutoFit/>
          </a:bodyPr>
          <a:lstStyle/>
          <a:p>
            <a:pPr algn="ctr"/>
            <a:r>
              <a:rPr lang="en-US" sz="2400" b="1">
                <a:solidFill>
                  <a:srgbClr val="EA5404"/>
                </a:solidFill>
                <a:latin typeface="微软雅黑" panose="020B0503020204020204" pitchFamily="34" charset="-122"/>
                <a:ea typeface="微软雅黑" panose="020B0503020204020204" pitchFamily="34" charset="-122"/>
                <a:sym typeface="+mn-lt"/>
              </a:rPr>
              <a:t>60</a:t>
            </a:r>
            <a:r>
              <a:rPr lang="zh-CN" altLang="en-US" sz="2400" b="1">
                <a:solidFill>
                  <a:srgbClr val="EA5404"/>
                </a:solidFill>
                <a:latin typeface="微软雅黑" panose="020B0503020204020204" pitchFamily="34" charset="-122"/>
                <a:ea typeface="微软雅黑" panose="020B0503020204020204" pitchFamily="34" charset="-122"/>
                <a:sym typeface="+mn-lt"/>
              </a:rPr>
              <a:t>人</a:t>
            </a:r>
            <a:endParaRPr lang="en-US" sz="2400" b="1">
              <a:solidFill>
                <a:srgbClr val="EA5404"/>
              </a:solidFill>
              <a:latin typeface="微软雅黑" panose="020B0503020204020204" pitchFamily="34" charset="-122"/>
              <a:ea typeface="微软雅黑" panose="020B0503020204020204" pitchFamily="34" charset="-122"/>
              <a:sym typeface="+mn-lt"/>
            </a:endParaRPr>
          </a:p>
          <a:p>
            <a:pPr algn="ctr">
              <a:lnSpc>
                <a:spcPct val="150000"/>
              </a:lnSpc>
            </a:pPr>
            <a:r>
              <a:rPr lang="zh-CN" altLang="zh-CN" sz="1200" kern="100">
                <a:solidFill>
                  <a:srgbClr val="404040"/>
                </a:solidFill>
                <a:latin typeface="微软雅黑" panose="020B0503020204020204" pitchFamily="34" charset="-122"/>
                <a:ea typeface="微软雅黑" panose="020B0503020204020204" pitchFamily="34" charset="-122"/>
                <a:cs typeface="仿宋" panose="02010609060101010101" pitchFamily="49" charset="-122"/>
              </a:rPr>
              <a:t>市战略性新兴产业优秀人才</a:t>
            </a:r>
            <a:endParaRPr lang="en-US" sz="1200">
              <a:solidFill>
                <a:srgbClr val="404040"/>
              </a:solidFill>
              <a:latin typeface="微软雅黑" panose="020B0503020204020204" pitchFamily="34" charset="-122"/>
              <a:ea typeface="微软雅黑" panose="020B0503020204020204" pitchFamily="34" charset="-122"/>
              <a:sym typeface="+mn-lt"/>
            </a:endParaRPr>
          </a:p>
        </p:txBody>
      </p:sp>
      <p:sp>
        <p:nvSpPr>
          <p:cNvPr id="36" name="TextBox 4"/>
          <p:cNvSpPr txBox="1"/>
          <p:nvPr/>
        </p:nvSpPr>
        <p:spPr>
          <a:xfrm>
            <a:off x="6169561" y="4295507"/>
            <a:ext cx="1511763" cy="611706"/>
          </a:xfrm>
          <a:prstGeom prst="rect">
            <a:avLst/>
          </a:prstGeom>
          <a:noFill/>
        </p:spPr>
        <p:txBody>
          <a:bodyPr wrap="square" rtlCol="0">
            <a:spAutoFit/>
          </a:bodyPr>
          <a:lstStyle/>
          <a:p>
            <a:pPr algn="ctr"/>
            <a:r>
              <a:rPr lang="en-US" b="1">
                <a:solidFill>
                  <a:srgbClr val="EA5404"/>
                </a:solidFill>
                <a:latin typeface="微软雅黑" panose="020B0503020204020204" pitchFamily="34" charset="-122"/>
                <a:ea typeface="微软雅黑" panose="020B0503020204020204" pitchFamily="34" charset="-122"/>
                <a:sym typeface="+mn-lt"/>
              </a:rPr>
              <a:t>703</a:t>
            </a:r>
            <a:r>
              <a:rPr lang="zh-CN" altLang="en-US" b="1">
                <a:solidFill>
                  <a:srgbClr val="EA5404"/>
                </a:solidFill>
                <a:latin typeface="微软雅黑" panose="020B0503020204020204" pitchFamily="34" charset="-122"/>
                <a:ea typeface="微软雅黑" panose="020B0503020204020204" pitchFamily="34" charset="-122"/>
                <a:sym typeface="+mn-lt"/>
              </a:rPr>
              <a:t>人</a:t>
            </a:r>
            <a:endParaRPr lang="en-US" b="1">
              <a:solidFill>
                <a:srgbClr val="EA5404"/>
              </a:solidFill>
              <a:latin typeface="微软雅黑" panose="020B0503020204020204" pitchFamily="34" charset="-122"/>
              <a:ea typeface="微软雅黑" panose="020B0503020204020204" pitchFamily="34" charset="-122"/>
              <a:sym typeface="+mn-lt"/>
            </a:endParaRPr>
          </a:p>
          <a:p>
            <a:pPr algn="ctr">
              <a:lnSpc>
                <a:spcPct val="150000"/>
              </a:lnSpc>
            </a:pPr>
            <a:r>
              <a:rPr lang="zh-CN" altLang="zh-CN" sz="1050" kern="100">
                <a:solidFill>
                  <a:srgbClr val="404040"/>
                </a:solidFill>
                <a:latin typeface="微软雅黑" panose="020B0503020204020204" pitchFamily="34" charset="-122"/>
                <a:ea typeface="微软雅黑" panose="020B0503020204020204" pitchFamily="34" charset="-122"/>
                <a:cs typeface="仿宋" panose="02010609060101010101" pitchFamily="49" charset="-122"/>
              </a:rPr>
              <a:t>引进高层次人才</a:t>
            </a:r>
            <a:endParaRPr lang="en-US" altLang="zh-CN" sz="1050">
              <a:solidFill>
                <a:srgbClr val="404040"/>
              </a:solidFill>
              <a:latin typeface="微软雅黑" panose="020B0503020204020204" pitchFamily="34" charset="-122"/>
              <a:ea typeface="微软雅黑" panose="020B0503020204020204" pitchFamily="34" charset="-122"/>
              <a:sym typeface="+mn-lt"/>
            </a:endParaRPr>
          </a:p>
        </p:txBody>
      </p:sp>
      <p:sp>
        <p:nvSpPr>
          <p:cNvPr id="37" name="TextBox 4"/>
          <p:cNvSpPr txBox="1"/>
          <p:nvPr/>
        </p:nvSpPr>
        <p:spPr>
          <a:xfrm>
            <a:off x="7123853" y="4295507"/>
            <a:ext cx="2389393" cy="611706"/>
          </a:xfrm>
          <a:prstGeom prst="rect">
            <a:avLst/>
          </a:prstGeom>
          <a:noFill/>
        </p:spPr>
        <p:txBody>
          <a:bodyPr wrap="square" rtlCol="0">
            <a:spAutoFit/>
          </a:bodyPr>
          <a:lstStyle/>
          <a:p>
            <a:pPr algn="ctr"/>
            <a:r>
              <a:rPr lang="en-US" b="1" smtClean="0">
                <a:solidFill>
                  <a:srgbClr val="EA5404"/>
                </a:solidFill>
                <a:latin typeface="微软雅黑" panose="020B0503020204020204" pitchFamily="34" charset="-122"/>
                <a:ea typeface="微软雅黑" panose="020B0503020204020204" pitchFamily="34" charset="-122"/>
                <a:sym typeface="+mn-lt"/>
              </a:rPr>
              <a:t>1719</a:t>
            </a:r>
            <a:r>
              <a:rPr lang="zh-CN" altLang="en-US" b="1" smtClean="0">
                <a:solidFill>
                  <a:srgbClr val="EA5404"/>
                </a:solidFill>
                <a:latin typeface="微软雅黑" panose="020B0503020204020204" pitchFamily="34" charset="-122"/>
                <a:ea typeface="微软雅黑" panose="020B0503020204020204" pitchFamily="34" charset="-122"/>
                <a:sym typeface="+mn-lt"/>
              </a:rPr>
              <a:t>人次</a:t>
            </a:r>
            <a:endParaRPr lang="en-US" b="1" smtClean="0">
              <a:solidFill>
                <a:srgbClr val="EA5404"/>
              </a:solidFill>
              <a:latin typeface="微软雅黑" panose="020B0503020204020204" pitchFamily="34" charset="-122"/>
              <a:ea typeface="微软雅黑" panose="020B0503020204020204" pitchFamily="34" charset="-122"/>
              <a:sym typeface="+mn-lt"/>
            </a:endParaRPr>
          </a:p>
          <a:p>
            <a:pPr algn="ctr">
              <a:lnSpc>
                <a:spcPct val="150000"/>
              </a:lnSpc>
            </a:pPr>
            <a:r>
              <a:rPr lang="zh-CN" altLang="en-US" sz="1050" kern="100">
                <a:solidFill>
                  <a:srgbClr val="404040"/>
                </a:solidFill>
                <a:latin typeface="微软雅黑" panose="020B0503020204020204" pitchFamily="34" charset="-122"/>
                <a:ea typeface="微软雅黑" panose="020B0503020204020204" pitchFamily="34" charset="-122"/>
                <a:cs typeface="仿宋" panose="02010609060101010101" pitchFamily="49" charset="-122"/>
              </a:rPr>
              <a:t>人才</a:t>
            </a:r>
            <a:r>
              <a:rPr lang="zh-CN" altLang="zh-CN" sz="1050" kern="100" smtClean="0">
                <a:solidFill>
                  <a:srgbClr val="404040"/>
                </a:solidFill>
                <a:latin typeface="微软雅黑" panose="020B0503020204020204" pitchFamily="34" charset="-122"/>
                <a:ea typeface="微软雅黑" panose="020B0503020204020204" pitchFamily="34" charset="-122"/>
                <a:cs typeface="仿宋" panose="02010609060101010101" pitchFamily="49" charset="-122"/>
              </a:rPr>
              <a:t>资金拨付</a:t>
            </a:r>
            <a:r>
              <a:rPr lang="zh-CN" altLang="en-US" sz="1050" kern="100" smtClean="0">
                <a:solidFill>
                  <a:srgbClr val="404040"/>
                </a:solidFill>
                <a:latin typeface="微软雅黑" panose="020B0503020204020204" pitchFamily="34" charset="-122"/>
                <a:ea typeface="微软雅黑" panose="020B0503020204020204" pitchFamily="34" charset="-122"/>
                <a:cs typeface="仿宋" panose="02010609060101010101" pitchFamily="49" charset="-122"/>
              </a:rPr>
              <a:t>人次</a:t>
            </a:r>
            <a:endParaRPr lang="en-US" sz="1050">
              <a:solidFill>
                <a:srgbClr val="404040"/>
              </a:solidFill>
              <a:latin typeface="微软雅黑" panose="020B0503020204020204" pitchFamily="34" charset="-122"/>
              <a:ea typeface="微软雅黑" panose="020B0503020204020204" pitchFamily="34" charset="-122"/>
              <a:sym typeface="+mn-lt"/>
            </a:endParaRPr>
          </a:p>
        </p:txBody>
      </p:sp>
      <p:sp>
        <p:nvSpPr>
          <p:cNvPr id="38" name="TextBox 4"/>
          <p:cNvSpPr txBox="1"/>
          <p:nvPr/>
        </p:nvSpPr>
        <p:spPr>
          <a:xfrm>
            <a:off x="8954424" y="4295507"/>
            <a:ext cx="1565258" cy="611706"/>
          </a:xfrm>
          <a:prstGeom prst="rect">
            <a:avLst/>
          </a:prstGeom>
          <a:noFill/>
        </p:spPr>
        <p:txBody>
          <a:bodyPr wrap="square" rtlCol="0">
            <a:spAutoFit/>
          </a:bodyPr>
          <a:lstStyle/>
          <a:p>
            <a:pPr algn="ctr"/>
            <a:r>
              <a:rPr lang="en-US" b="1" smtClean="0">
                <a:solidFill>
                  <a:srgbClr val="EA5404"/>
                </a:solidFill>
                <a:latin typeface="微软雅黑" panose="020B0503020204020204" pitchFamily="34" charset="-122"/>
                <a:ea typeface="微软雅黑" panose="020B0503020204020204" pitchFamily="34" charset="-122"/>
                <a:sym typeface="+mn-lt"/>
              </a:rPr>
              <a:t>1</a:t>
            </a:r>
            <a:r>
              <a:rPr lang="en-US" altLang="zh-CN" b="1" smtClean="0">
                <a:solidFill>
                  <a:srgbClr val="EA5404"/>
                </a:solidFill>
                <a:latin typeface="微软雅黑" panose="020B0503020204020204" pitchFamily="34" charset="-122"/>
                <a:ea typeface="微软雅黑" panose="020B0503020204020204" pitchFamily="34" charset="-122"/>
                <a:sym typeface="+mn-lt"/>
              </a:rPr>
              <a:t>4848</a:t>
            </a:r>
            <a:r>
              <a:rPr lang="zh-CN" altLang="en-US" b="1" smtClean="0">
                <a:solidFill>
                  <a:srgbClr val="EA5404"/>
                </a:solidFill>
                <a:latin typeface="微软雅黑" panose="020B0503020204020204" pitchFamily="34" charset="-122"/>
                <a:ea typeface="微软雅黑" panose="020B0503020204020204" pitchFamily="34" charset="-122"/>
                <a:sym typeface="+mn-lt"/>
              </a:rPr>
              <a:t>万</a:t>
            </a:r>
            <a:r>
              <a:rPr lang="zh-CN" altLang="en-US" b="1">
                <a:solidFill>
                  <a:srgbClr val="EA5404"/>
                </a:solidFill>
                <a:latin typeface="微软雅黑" panose="020B0503020204020204" pitchFamily="34" charset="-122"/>
                <a:ea typeface="微软雅黑" panose="020B0503020204020204" pitchFamily="34" charset="-122"/>
                <a:sym typeface="+mn-lt"/>
              </a:rPr>
              <a:t>元</a:t>
            </a:r>
            <a:endParaRPr lang="en-US" b="1">
              <a:solidFill>
                <a:srgbClr val="EA5404"/>
              </a:solidFill>
              <a:latin typeface="微软雅黑" panose="020B0503020204020204" pitchFamily="34" charset="-122"/>
              <a:ea typeface="微软雅黑" panose="020B0503020204020204" pitchFamily="34" charset="-122"/>
              <a:sym typeface="+mn-lt"/>
            </a:endParaRPr>
          </a:p>
          <a:p>
            <a:pPr algn="ctr">
              <a:lnSpc>
                <a:spcPct val="150000"/>
              </a:lnSpc>
            </a:pPr>
            <a:r>
              <a:rPr lang="zh-CN" altLang="en-US" sz="1050" kern="100" smtClean="0">
                <a:solidFill>
                  <a:srgbClr val="404040"/>
                </a:solidFill>
                <a:latin typeface="微软雅黑" panose="020B0503020204020204" pitchFamily="34" charset="-122"/>
                <a:ea typeface="微软雅黑" panose="020B0503020204020204" pitchFamily="34" charset="-122"/>
                <a:cs typeface="仿宋" panose="02010609060101010101" pitchFamily="49" charset="-122"/>
              </a:rPr>
              <a:t>人才</a:t>
            </a:r>
            <a:r>
              <a:rPr lang="zh-CN" altLang="zh-CN" sz="1050" kern="100" smtClean="0">
                <a:solidFill>
                  <a:srgbClr val="404040"/>
                </a:solidFill>
                <a:latin typeface="微软雅黑" panose="020B0503020204020204" pitchFamily="34" charset="-122"/>
                <a:ea typeface="微软雅黑" panose="020B0503020204020204" pitchFamily="34" charset="-122"/>
                <a:cs typeface="仿宋" panose="02010609060101010101" pitchFamily="49" charset="-122"/>
              </a:rPr>
              <a:t>资金拨付</a:t>
            </a:r>
            <a:r>
              <a:rPr lang="zh-CN" altLang="en-US" sz="1050" kern="100" smtClean="0">
                <a:solidFill>
                  <a:srgbClr val="404040"/>
                </a:solidFill>
                <a:latin typeface="微软雅黑" panose="020B0503020204020204" pitchFamily="34" charset="-122"/>
                <a:ea typeface="微软雅黑" panose="020B0503020204020204" pitchFamily="34" charset="-122"/>
                <a:cs typeface="仿宋" panose="02010609060101010101" pitchFamily="49" charset="-122"/>
              </a:rPr>
              <a:t>金额</a:t>
            </a:r>
            <a:endParaRPr lang="en-US" sz="1050">
              <a:solidFill>
                <a:srgbClr val="404040"/>
              </a:solidFill>
              <a:latin typeface="微软雅黑" panose="020B0503020204020204" pitchFamily="34" charset="-122"/>
              <a:ea typeface="微软雅黑" panose="020B0503020204020204" pitchFamily="34" charset="-122"/>
              <a:sym typeface="+mn-lt"/>
            </a:endParaRPr>
          </a:p>
        </p:txBody>
      </p:sp>
      <p:sp>
        <p:nvSpPr>
          <p:cNvPr id="39" name="TextBox 4"/>
          <p:cNvSpPr txBox="1"/>
          <p:nvPr/>
        </p:nvSpPr>
        <p:spPr>
          <a:xfrm>
            <a:off x="10300216" y="4295507"/>
            <a:ext cx="1795213" cy="611706"/>
          </a:xfrm>
          <a:prstGeom prst="rect">
            <a:avLst/>
          </a:prstGeom>
          <a:noFill/>
        </p:spPr>
        <p:txBody>
          <a:bodyPr wrap="square" rtlCol="0">
            <a:spAutoFit/>
          </a:bodyPr>
          <a:lstStyle/>
          <a:p>
            <a:pPr algn="ctr"/>
            <a:r>
              <a:rPr lang="en-US" altLang="zh-CN" b="1">
                <a:solidFill>
                  <a:srgbClr val="EA5404"/>
                </a:solidFill>
                <a:latin typeface="微软雅黑" panose="020B0503020204020204" pitchFamily="34" charset="-122"/>
                <a:ea typeface="微软雅黑" panose="020B0503020204020204" pitchFamily="34" charset="-122"/>
                <a:sym typeface="+mn-lt"/>
              </a:rPr>
              <a:t>34</a:t>
            </a:r>
            <a:r>
              <a:rPr lang="zh-CN" altLang="en-US" b="1">
                <a:solidFill>
                  <a:srgbClr val="EA5404"/>
                </a:solidFill>
                <a:latin typeface="微软雅黑" panose="020B0503020204020204" pitchFamily="34" charset="-122"/>
                <a:ea typeface="微软雅黑" panose="020B0503020204020204" pitchFamily="34" charset="-122"/>
                <a:sym typeface="+mn-lt"/>
              </a:rPr>
              <a:t>人</a:t>
            </a:r>
            <a:endParaRPr lang="en-US" b="1">
              <a:solidFill>
                <a:srgbClr val="EA5404"/>
              </a:solidFill>
              <a:latin typeface="微软雅黑" panose="020B0503020204020204" pitchFamily="34" charset="-122"/>
              <a:ea typeface="微软雅黑" panose="020B0503020204020204" pitchFamily="34" charset="-122"/>
              <a:sym typeface="+mn-lt"/>
            </a:endParaRPr>
          </a:p>
          <a:p>
            <a:pPr algn="ctr">
              <a:lnSpc>
                <a:spcPct val="150000"/>
              </a:lnSpc>
            </a:pPr>
            <a:r>
              <a:rPr lang="zh-CN" altLang="en-US" sz="1050" smtClean="0">
                <a:solidFill>
                  <a:srgbClr val="404040"/>
                </a:solidFill>
                <a:latin typeface="微软雅黑" panose="020B0503020204020204" pitchFamily="34" charset="-122"/>
                <a:ea typeface="微软雅黑" panose="020B0503020204020204" pitchFamily="34" charset="-122"/>
              </a:rPr>
              <a:t>高层次人才入驻</a:t>
            </a:r>
            <a:r>
              <a:rPr lang="zh-CN" altLang="en-US" sz="1050">
                <a:solidFill>
                  <a:srgbClr val="404040"/>
                </a:solidFill>
                <a:latin typeface="微软雅黑" panose="020B0503020204020204" pitchFamily="34" charset="-122"/>
                <a:ea typeface="微软雅黑" panose="020B0503020204020204" pitchFamily="34" charset="-122"/>
              </a:rPr>
              <a:t>公寓</a:t>
            </a:r>
            <a:endParaRPr lang="en-US" sz="1050">
              <a:solidFill>
                <a:srgbClr val="404040"/>
              </a:solidFill>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5529868" y="2712568"/>
            <a:ext cx="5314275" cy="1323439"/>
          </a:xfrm>
          <a:prstGeom prst="rect">
            <a:avLst/>
          </a:prstGeom>
        </p:spPr>
        <p:txBody>
          <a:bodyPr wrap="none">
            <a:spAutoFit/>
          </a:bodyPr>
          <a:lstStyle/>
          <a:p>
            <a:r>
              <a:rPr lang="zh-CN" altLang="en-US" sz="4000" b="1" dirty="0">
                <a:solidFill>
                  <a:srgbClr val="000000"/>
                </a:solidFill>
                <a:latin typeface="微软雅黑" panose="020B0503020204020204" pitchFamily="34" charset="-122"/>
                <a:ea typeface="微软雅黑" panose="020B0503020204020204" pitchFamily="34" charset="-122"/>
                <a:sym typeface="+mn-ea"/>
              </a:rPr>
              <a:t>刘建吾</a:t>
            </a:r>
            <a:r>
              <a:rPr lang="zh-CN" altLang="en-US" sz="4000" b="1"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sym typeface="+mn-ea"/>
              </a:rPr>
              <a:t>同学</a:t>
            </a:r>
            <a:endParaRPr lang="en-US" altLang="zh-CN" sz="4000" b="1"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sym typeface="+mn-ea"/>
            </a:endParaRPr>
          </a:p>
          <a:p>
            <a:r>
              <a:rPr lang="zh-CN" altLang="en-US" sz="4000" b="1"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sym typeface="+mn-ea"/>
              </a:rPr>
              <a:t>在</a:t>
            </a:r>
            <a:r>
              <a:rPr lang="zh-CN" altLang="en-US" sz="4000" b="1" dirty="0">
                <a:solidFill>
                  <a:srgbClr val="000000"/>
                </a:solidFill>
                <a:latin typeface="微软雅黑" panose="020B0503020204020204" pitchFamily="34" charset="-122"/>
                <a:ea typeface="微软雅黑" panose="020B0503020204020204" pitchFamily="34" charset="-122"/>
                <a:cs typeface="方正粗黑宋简体" panose="02000000000000000000" charset="-122"/>
                <a:sym typeface="+mn-ea"/>
              </a:rPr>
              <a:t>芜湖的就业创业之路</a:t>
            </a:r>
            <a:endParaRPr lang="zh-CN" altLang="en-US" sz="4000" b="1" dirty="0">
              <a:solidFill>
                <a:srgbClr val="000000"/>
              </a:solidFill>
            </a:endParaRPr>
          </a:p>
        </p:txBody>
      </p:sp>
      <p:sp>
        <p:nvSpPr>
          <p:cNvPr id="74" name="Shape 3760"/>
          <p:cNvSpPr/>
          <p:nvPr/>
        </p:nvSpPr>
        <p:spPr>
          <a:xfrm rot="20032532">
            <a:off x="8718023" y="333600"/>
            <a:ext cx="2600921" cy="2600921"/>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9"/>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5" y="14545"/>
                </a:lnTo>
                <a:lnTo>
                  <a:pt x="8359" y="14601"/>
                </a:lnTo>
                <a:lnTo>
                  <a:pt x="9261" y="18655"/>
                </a:lnTo>
                <a:cubicBezTo>
                  <a:pt x="9261" y="18655"/>
                  <a:pt x="6339" y="18655"/>
                  <a:pt x="6339" y="18655"/>
                </a:cubicBezTo>
                <a:close/>
                <a:moveTo>
                  <a:pt x="982" y="12764"/>
                </a:moveTo>
                <a:lnTo>
                  <a:pt x="982" y="10800"/>
                </a:lnTo>
                <a:lnTo>
                  <a:pt x="3436" y="10800"/>
                </a:lnTo>
                <a:cubicBezTo>
                  <a:pt x="3707" y="10800"/>
                  <a:pt x="3927" y="10580"/>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60"/>
                  <a:pt x="17995" y="0"/>
                  <a:pt x="17182" y="0"/>
                </a:cubicBezTo>
                <a:cubicBezTo>
                  <a:pt x="16368" y="0"/>
                  <a:pt x="15709" y="660"/>
                  <a:pt x="15709" y="1473"/>
                </a:cubicBezTo>
                <a:lnTo>
                  <a:pt x="15709" y="1850"/>
                </a:lnTo>
                <a:lnTo>
                  <a:pt x="8175" y="4110"/>
                </a:lnTo>
                <a:lnTo>
                  <a:pt x="982" y="4909"/>
                </a:lnTo>
                <a:cubicBezTo>
                  <a:pt x="440" y="4909"/>
                  <a:pt x="0" y="5349"/>
                  <a:pt x="0" y="5891"/>
                </a:cubicBezTo>
                <a:lnTo>
                  <a:pt x="0" y="12764"/>
                </a:lnTo>
                <a:cubicBezTo>
                  <a:pt x="0" y="13305"/>
                  <a:pt x="440" y="13745"/>
                  <a:pt x="982" y="13745"/>
                </a:cubicBezTo>
                <a:lnTo>
                  <a:pt x="4325" y="14117"/>
                </a:lnTo>
                <a:lnTo>
                  <a:pt x="5903" y="21216"/>
                </a:lnTo>
                <a:lnTo>
                  <a:pt x="5912" y="21214"/>
                </a:lnTo>
                <a:cubicBezTo>
                  <a:pt x="5961" y="21433"/>
                  <a:pt x="6147" y="21600"/>
                  <a:pt x="6382" y="21600"/>
                </a:cubicBezTo>
                <a:lnTo>
                  <a:pt x="10309" y="21600"/>
                </a:lnTo>
                <a:cubicBezTo>
                  <a:pt x="10580" y="21600"/>
                  <a:pt x="10800" y="21380"/>
                  <a:pt x="10800" y="21109"/>
                </a:cubicBezTo>
                <a:cubicBezTo>
                  <a:pt x="10800" y="21073"/>
                  <a:pt x="10787" y="21039"/>
                  <a:pt x="10779" y="21005"/>
                </a:cubicBezTo>
                <a:lnTo>
                  <a:pt x="10788" y="21003"/>
                </a:lnTo>
                <a:lnTo>
                  <a:pt x="9437" y="14924"/>
                </a:lnTo>
                <a:lnTo>
                  <a:pt x="15709" y="16805"/>
                </a:lnTo>
                <a:lnTo>
                  <a:pt x="15709" y="17182"/>
                </a:lnTo>
                <a:cubicBezTo>
                  <a:pt x="15709" y="17996"/>
                  <a:pt x="16368" y="18655"/>
                  <a:pt x="17182" y="18655"/>
                </a:cubicBezTo>
                <a:cubicBezTo>
                  <a:pt x="17995" y="18655"/>
                  <a:pt x="18655" y="17996"/>
                  <a:pt x="18655" y="17182"/>
                </a:cubicBezTo>
                <a:lnTo>
                  <a:pt x="18655" y="12273"/>
                </a:lnTo>
                <a:cubicBezTo>
                  <a:pt x="20281" y="12273"/>
                  <a:pt x="21600" y="10954"/>
                  <a:pt x="21600" y="9327"/>
                </a:cubicBezTo>
                <a:cubicBezTo>
                  <a:pt x="21600" y="7701"/>
                  <a:pt x="20281" y="6382"/>
                  <a:pt x="18655" y="6382"/>
                </a:cubicBezTo>
              </a:path>
            </a:pathLst>
          </a:custGeom>
          <a:solidFill>
            <a:schemeClr val="bg1">
              <a:lumMod val="95000"/>
            </a:schemeClr>
          </a:solidFill>
          <a:ln w="12700">
            <a:miter lim="400000"/>
          </a:ln>
        </p:spPr>
        <p:txBody>
          <a:bodyPr lIns="38100" tIns="38100" rIns="38100" bIns="38100" anchor="ctr"/>
          <a:lstStyle/>
          <a:p>
            <a:endParaRPr>
              <a:solidFill>
                <a:prstClr val="black"/>
              </a:solidFill>
            </a:endParaRPr>
          </a:p>
        </p:txBody>
      </p:sp>
      <p:pic>
        <p:nvPicPr>
          <p:cNvPr id="72" name="图片 71"/>
          <p:cNvPicPr>
            <a:picLocks noChangeAspect="1"/>
          </p:cNvPicPr>
          <p:nvPr/>
        </p:nvPicPr>
        <p:blipFill>
          <a:blip r:embed="rId2">
            <a:clrChange>
              <a:clrFrom>
                <a:srgbClr val="FFFFFF"/>
              </a:clrFrom>
              <a:clrTo>
                <a:srgbClr val="FFFFFF">
                  <a:alpha val="0"/>
                </a:srgbClr>
              </a:clrTo>
            </a:clrChange>
          </a:blip>
          <a:stretch>
            <a:fillRect/>
          </a:stretch>
        </p:blipFill>
        <p:spPr>
          <a:xfrm>
            <a:off x="645396" y="347314"/>
            <a:ext cx="5029677" cy="63503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ṩ1îḍe"/>
          <p:cNvSpPr txBox="1"/>
          <p:nvPr/>
        </p:nvSpPr>
        <p:spPr>
          <a:xfrm>
            <a:off x="994526" y="2829675"/>
            <a:ext cx="6010910" cy="1526187"/>
          </a:xfrm>
          <a:prstGeom prst="rect">
            <a:avLst/>
          </a:prstGeom>
          <a:noFill/>
        </p:spPr>
        <p:txBody>
          <a:bodyPr wrap="square" rtlCol="0">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刘同学，安徽某高校</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级本科毕业生。</a:t>
            </a:r>
          </a:p>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走出象牙塔，踏入社会的刘同学难免会有一些无所适从。芜湖市公共就业和人才服务机构、所在的高校针对性地为他提供岗位信息、职业指导等系列服务，来帮助他度过择业的迷茫期。</a:t>
            </a:r>
          </a:p>
        </p:txBody>
      </p:sp>
      <p:sp>
        <p:nvSpPr>
          <p:cNvPr id="5" name="文本框 4"/>
          <p:cNvSpPr txBox="1"/>
          <p:nvPr/>
        </p:nvSpPr>
        <p:spPr>
          <a:xfrm>
            <a:off x="994526" y="2215601"/>
            <a:ext cx="5021449" cy="523220"/>
          </a:xfrm>
          <a:prstGeom prst="rect">
            <a:avLst/>
          </a:prstGeom>
          <a:noFill/>
          <a:ln w="9525">
            <a:noFill/>
          </a:ln>
        </p:spPr>
        <p:txBody>
          <a:bodyPr wrap="square">
            <a:spAutoFit/>
            <a:scene3d>
              <a:camera prst="orthographicFront"/>
              <a:lightRig rig="threePt" dir="t"/>
            </a:scene3d>
          </a:bodyPr>
          <a:lstStyle/>
          <a:p>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服务</a:t>
            </a:r>
            <a:r>
              <a:rPr lang="zh-CN" altLang="en-US" sz="2800" b="1" dirty="0">
                <a:solidFill>
                  <a:srgbClr val="000000"/>
                </a:solidFill>
                <a:latin typeface="微软雅黑" panose="020B0503020204020204" pitchFamily="34" charset="-122"/>
                <a:ea typeface="微软雅黑" panose="020B0503020204020204" pitchFamily="34" charset="-122"/>
                <a:sym typeface="+mn-ea"/>
              </a:rPr>
              <a:t>不</a:t>
            </a:r>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断线，度过迷茫期</a:t>
            </a:r>
            <a:endParaRPr lang="zh-CN" altLang="en-US" sz="2800" b="1"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pic>
        <p:nvPicPr>
          <p:cNvPr id="2" name="图片 1"/>
          <p:cNvPicPr>
            <a:picLocks noChangeAspect="1"/>
          </p:cNvPicPr>
          <p:nvPr/>
        </p:nvPicPr>
        <p:blipFill>
          <a:blip r:embed="rId2"/>
          <a:stretch>
            <a:fillRect/>
          </a:stretch>
        </p:blipFill>
        <p:spPr>
          <a:xfrm>
            <a:off x="6565369" y="595872"/>
            <a:ext cx="5465763" cy="55212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îṩ1îḍe"/>
          <p:cNvSpPr txBox="1"/>
          <p:nvPr/>
        </p:nvSpPr>
        <p:spPr>
          <a:xfrm>
            <a:off x="724585" y="2825804"/>
            <a:ext cx="6120296" cy="1156855"/>
          </a:xfrm>
          <a:prstGeom prst="rect">
            <a:avLst/>
          </a:prstGeom>
          <a:noFill/>
        </p:spPr>
        <p:txBody>
          <a:bodyPr wrap="square" rtlCol="0">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刘同学通过线下参加“</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2+N”</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就业招聘活动，同时线上通过安徽公共招聘网、芜湖人才网、安徽政务服务网、“皖事通”</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等各类招聘网站上获得精准的招聘信息，他很快找到满意的工作。</a:t>
            </a:r>
            <a:endPar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724585" y="1605279"/>
            <a:ext cx="7206120" cy="523220"/>
          </a:xfrm>
          <a:prstGeom prst="rect">
            <a:avLst/>
          </a:prstGeom>
          <a:noFill/>
          <a:ln w="9525">
            <a:noFill/>
          </a:ln>
        </p:spPr>
        <p:txBody>
          <a:bodyPr wrap="square">
            <a:spAutoFit/>
            <a:scene3d>
              <a:camera prst="orthographicFront"/>
              <a:lightRig rig="threePt" dir="t"/>
            </a:scene3d>
          </a:bodyPr>
          <a:lstStyle/>
          <a:p>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通过线上线下的招聘得到一个好</a:t>
            </a:r>
            <a:r>
              <a:rPr lang="en-US" altLang="zh-CN" sz="2800" b="1" dirty="0">
                <a:solidFill>
                  <a:srgbClr val="000000"/>
                </a:solidFill>
                <a:latin typeface="微软雅黑" panose="020B0503020204020204" pitchFamily="34" charset="-122"/>
                <a:ea typeface="微软雅黑" panose="020B0503020204020204" pitchFamily="34" charset="-122"/>
                <a:sym typeface="+mn-ea"/>
              </a:rPr>
              <a:t>offer</a:t>
            </a:r>
            <a:endParaRPr lang="zh-CN" altLang="en-US" sz="2800" b="1"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6067" y="466932"/>
            <a:ext cx="3925204" cy="58746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îṩ1îḍe"/>
          <p:cNvSpPr txBox="1"/>
          <p:nvPr/>
        </p:nvSpPr>
        <p:spPr>
          <a:xfrm>
            <a:off x="5250507" y="2947152"/>
            <a:ext cx="6010910" cy="2264851"/>
          </a:xfrm>
          <a:prstGeom prst="rect">
            <a:avLst/>
          </a:prstGeom>
          <a:noFill/>
        </p:spPr>
        <p:txBody>
          <a:bodyPr wrap="square" rtlCol="0">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找到了新工作，刚踏入职场的刘同学，薪水并不高，生活的压力是他要面对的首要问题。得知我市有相关就业补助政策后，刘同学在稳定就业</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个月时，向所在区人社局申领了</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批合计</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5000</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元的就业补助（稳定就业</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年内一共可申请到</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万元的稳就业补助，分</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次申领）。同时他所在的企业是小微企业，又叠加申请了</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3000</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元一次性就业补贴。</a:t>
            </a:r>
          </a:p>
        </p:txBody>
      </p:sp>
      <p:sp>
        <p:nvSpPr>
          <p:cNvPr id="7" name="文本框 6"/>
          <p:cNvSpPr txBox="1"/>
          <p:nvPr/>
        </p:nvSpPr>
        <p:spPr>
          <a:xfrm>
            <a:off x="5250507" y="2226121"/>
            <a:ext cx="4904927" cy="523220"/>
          </a:xfrm>
          <a:prstGeom prst="rect">
            <a:avLst/>
          </a:prstGeom>
          <a:noFill/>
          <a:ln w="9525">
            <a:noFill/>
          </a:ln>
        </p:spPr>
        <p:txBody>
          <a:bodyPr wrap="square">
            <a:spAutoFit/>
            <a:scene3d>
              <a:camera prst="orthographicFront"/>
              <a:lightRig rig="threePt" dir="t"/>
            </a:scene3d>
          </a:bodyPr>
          <a:lstStyle/>
          <a:p>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申请补助来缓解生活压力</a:t>
            </a:r>
            <a:endParaRPr lang="zh-CN" altLang="en-US" sz="2800" b="1"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874" y="0"/>
            <a:ext cx="4286633"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4b9b1366-21d9-4991-8314-88de33377259"/>
</p:tagLst>
</file>

<file path=ppt/theme/theme1.xml><?xml version="1.0" encoding="utf-8"?>
<a:theme xmlns:a="http://schemas.openxmlformats.org/drawingml/2006/main" name="橙色波浪">
  <a:themeElements>
    <a:clrScheme name="">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DFADAA"/>
      </a:accent5>
      <a:accent6>
        <a:srgbClr val="E54747"/>
      </a:accent6>
      <a:hlink>
        <a:srgbClr val="4D4D4D"/>
      </a:hlink>
      <a:folHlink>
        <a:srgbClr val="777777"/>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DFADAA"/>
        </a:accent5>
        <a:accent6>
          <a:srgbClr val="E54747"/>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橙色波浪">
  <a:themeElements>
    <a:clrScheme name="">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DFADAA"/>
      </a:accent5>
      <a:accent6>
        <a:srgbClr val="E54747"/>
      </a:accent6>
      <a:hlink>
        <a:srgbClr val="4D4D4D"/>
      </a:hlink>
      <a:folHlink>
        <a:srgbClr val="777777"/>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DFADAA"/>
        </a:accent5>
        <a:accent6>
          <a:srgbClr val="E54747"/>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橙色波浪">
  <a:themeElements>
    <a:clrScheme name="">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DFADAA"/>
      </a:accent5>
      <a:accent6>
        <a:srgbClr val="E54747"/>
      </a:accent6>
      <a:hlink>
        <a:srgbClr val="4D4D4D"/>
      </a:hlink>
      <a:folHlink>
        <a:srgbClr val="777777"/>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DFADAA"/>
        </a:accent5>
        <a:accent6>
          <a:srgbClr val="E54747"/>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5270</Words>
  <Application>Microsoft Office PowerPoint</Application>
  <PresentationFormat>自定义</PresentationFormat>
  <Paragraphs>349</Paragraphs>
  <Slides>44</Slides>
  <Notes>6</Notes>
  <HiddenSlides>0</HiddenSlides>
  <MMClips>0</MMClips>
  <ScaleCrop>false</ScaleCrop>
  <HeadingPairs>
    <vt:vector size="4" baseType="variant">
      <vt:variant>
        <vt:lpstr>主题</vt:lpstr>
      </vt:variant>
      <vt:variant>
        <vt:i4>3</vt:i4>
      </vt:variant>
      <vt:variant>
        <vt:lpstr>幻灯片标题</vt:lpstr>
      </vt:variant>
      <vt:variant>
        <vt:i4>44</vt:i4>
      </vt:variant>
    </vt:vector>
  </HeadingPairs>
  <TitlesOfParts>
    <vt:vector size="47" baseType="lpstr">
      <vt:lpstr>橙色波浪</vt:lpstr>
      <vt:lpstr>1_橙色波浪</vt:lpstr>
      <vt:lpstr>2_橙色波浪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周炜</cp:lastModifiedBy>
  <cp:revision>694</cp:revision>
  <cp:lastPrinted>2020-11-06T07:54:00Z</cp:lastPrinted>
  <dcterms:created xsi:type="dcterms:W3CDTF">2018-08-28T23:40:00Z</dcterms:created>
  <dcterms:modified xsi:type="dcterms:W3CDTF">2020-11-20T03:35:33Z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2052-11.1.0.9996</vt:lpwstr>
  </property>
</Properties>
</file>